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256"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Lst>
  <p:sldSz cx="12192000" cy="6858000"/>
  <p:notesSz cx="6797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3333FF"/>
    <a:srgbClr val="E7E4DF"/>
    <a:srgbClr val="FFD09F"/>
    <a:srgbClr val="FFCE9D"/>
    <a:srgbClr val="6C5200"/>
    <a:srgbClr val="E4E1DC"/>
    <a:srgbClr val="ECE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85240" autoAdjust="0"/>
  </p:normalViewPr>
  <p:slideViewPr>
    <p:cSldViewPr snapToGrid="0">
      <p:cViewPr varScale="1">
        <p:scale>
          <a:sx n="106" d="100"/>
          <a:sy n="106" d="100"/>
        </p:scale>
        <p:origin x="1046" y="86"/>
      </p:cViewPr>
      <p:guideLst/>
    </p:cSldViewPr>
  </p:slideViewPr>
  <p:outlineViewPr>
    <p:cViewPr>
      <p:scale>
        <a:sx n="33" d="100"/>
        <a:sy n="33" d="100"/>
      </p:scale>
      <p:origin x="0" y="-1865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215"/>
          </a:xfrm>
          <a:prstGeom prst="rect">
            <a:avLst/>
          </a:prstGeom>
        </p:spPr>
        <p:txBody>
          <a:bodyPr vert="horz" lIns="91420" tIns="45711" rIns="91420" bIns="45711" rtlCol="0"/>
          <a:lstStyle>
            <a:lvl1pPr algn="l">
              <a:defRPr sz="1200"/>
            </a:lvl1pPr>
          </a:lstStyle>
          <a:p>
            <a:endParaRPr lang="zh-CN" altLang="en-US"/>
          </a:p>
        </p:txBody>
      </p:sp>
      <p:sp>
        <p:nvSpPr>
          <p:cNvPr id="3" name="日期占位符 2"/>
          <p:cNvSpPr>
            <a:spLocks noGrp="1"/>
          </p:cNvSpPr>
          <p:nvPr>
            <p:ph type="dt" idx="1"/>
          </p:nvPr>
        </p:nvSpPr>
        <p:spPr>
          <a:xfrm>
            <a:off x="3850446" y="1"/>
            <a:ext cx="2945659" cy="498215"/>
          </a:xfrm>
          <a:prstGeom prst="rect">
            <a:avLst/>
          </a:prstGeom>
        </p:spPr>
        <p:txBody>
          <a:bodyPr vert="horz" lIns="91420" tIns="45711" rIns="91420" bIns="45711" rtlCol="0"/>
          <a:lstStyle>
            <a:lvl1pPr algn="r">
              <a:defRPr sz="1200"/>
            </a:lvl1pPr>
          </a:lstStyle>
          <a:p>
            <a:fld id="{62921E22-5363-4267-BCD8-21E898F00B98}"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20" tIns="45711" rIns="91420" bIns="45711" rtlCol="0" anchor="ctr"/>
          <a:lstStyle/>
          <a:p>
            <a:endParaRPr lang="zh-CN" altLang="en-US"/>
          </a:p>
        </p:txBody>
      </p:sp>
      <p:sp>
        <p:nvSpPr>
          <p:cNvPr id="5" name="备注占位符 4"/>
          <p:cNvSpPr>
            <a:spLocks noGrp="1"/>
          </p:cNvSpPr>
          <p:nvPr>
            <p:ph type="body" sz="quarter" idx="3"/>
          </p:nvPr>
        </p:nvSpPr>
        <p:spPr>
          <a:xfrm>
            <a:off x="679768" y="4778725"/>
            <a:ext cx="5438140" cy="3909865"/>
          </a:xfrm>
          <a:prstGeom prst="rect">
            <a:avLst/>
          </a:prstGeom>
        </p:spPr>
        <p:txBody>
          <a:bodyPr vert="horz" lIns="91420" tIns="45711" rIns="91420" bIns="4571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31602"/>
            <a:ext cx="2945659" cy="498215"/>
          </a:xfrm>
          <a:prstGeom prst="rect">
            <a:avLst/>
          </a:prstGeom>
        </p:spPr>
        <p:txBody>
          <a:bodyPr vert="horz" lIns="91420" tIns="45711" rIns="91420" bIns="4571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6" y="9431602"/>
            <a:ext cx="2945659" cy="498215"/>
          </a:xfrm>
          <a:prstGeom prst="rect">
            <a:avLst/>
          </a:prstGeom>
        </p:spPr>
        <p:txBody>
          <a:bodyPr vert="horz" lIns="91420" tIns="45711" rIns="91420" bIns="45711"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2682381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11</a:t>
            </a:fld>
            <a:endParaRPr lang="zh-CN" altLang="en-US"/>
          </a:p>
        </p:txBody>
      </p:sp>
    </p:spTree>
    <p:extLst>
      <p:ext uri="{BB962C8B-B14F-4D97-AF65-F5344CB8AC3E}">
        <p14:creationId xmlns:p14="http://schemas.microsoft.com/office/powerpoint/2010/main" val="320968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12</a:t>
            </a:fld>
            <a:endParaRPr lang="zh-CN" altLang="en-US"/>
          </a:p>
        </p:txBody>
      </p:sp>
    </p:spTree>
    <p:extLst>
      <p:ext uri="{BB962C8B-B14F-4D97-AF65-F5344CB8AC3E}">
        <p14:creationId xmlns:p14="http://schemas.microsoft.com/office/powerpoint/2010/main" val="1638363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13</a:t>
            </a:fld>
            <a:endParaRPr lang="zh-CN" altLang="en-US"/>
          </a:p>
        </p:txBody>
      </p:sp>
    </p:spTree>
    <p:extLst>
      <p:ext uri="{BB962C8B-B14F-4D97-AF65-F5344CB8AC3E}">
        <p14:creationId xmlns:p14="http://schemas.microsoft.com/office/powerpoint/2010/main" val="174015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14</a:t>
            </a:fld>
            <a:endParaRPr lang="zh-CN" altLang="en-US"/>
          </a:p>
        </p:txBody>
      </p:sp>
    </p:spTree>
    <p:extLst>
      <p:ext uri="{BB962C8B-B14F-4D97-AF65-F5344CB8AC3E}">
        <p14:creationId xmlns:p14="http://schemas.microsoft.com/office/powerpoint/2010/main" val="380228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15</a:t>
            </a:fld>
            <a:endParaRPr lang="zh-CN" altLang="en-US"/>
          </a:p>
        </p:txBody>
      </p:sp>
    </p:spTree>
    <p:extLst>
      <p:ext uri="{BB962C8B-B14F-4D97-AF65-F5344CB8AC3E}">
        <p14:creationId xmlns:p14="http://schemas.microsoft.com/office/powerpoint/2010/main" val="200975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16</a:t>
            </a:fld>
            <a:endParaRPr lang="zh-CN" altLang="en-US"/>
          </a:p>
        </p:txBody>
      </p:sp>
    </p:spTree>
    <p:extLst>
      <p:ext uri="{BB962C8B-B14F-4D97-AF65-F5344CB8AC3E}">
        <p14:creationId xmlns:p14="http://schemas.microsoft.com/office/powerpoint/2010/main" val="1300506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17</a:t>
            </a:fld>
            <a:endParaRPr lang="zh-CN" altLang="en-US"/>
          </a:p>
        </p:txBody>
      </p:sp>
    </p:spTree>
    <p:extLst>
      <p:ext uri="{BB962C8B-B14F-4D97-AF65-F5344CB8AC3E}">
        <p14:creationId xmlns:p14="http://schemas.microsoft.com/office/powerpoint/2010/main" val="360881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18</a:t>
            </a:fld>
            <a:endParaRPr lang="zh-CN" altLang="en-US"/>
          </a:p>
        </p:txBody>
      </p:sp>
    </p:spTree>
    <p:extLst>
      <p:ext uri="{BB962C8B-B14F-4D97-AF65-F5344CB8AC3E}">
        <p14:creationId xmlns:p14="http://schemas.microsoft.com/office/powerpoint/2010/main" val="2897164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19</a:t>
            </a:fld>
            <a:endParaRPr lang="zh-CN" altLang="en-US"/>
          </a:p>
        </p:txBody>
      </p:sp>
    </p:spTree>
    <p:extLst>
      <p:ext uri="{BB962C8B-B14F-4D97-AF65-F5344CB8AC3E}">
        <p14:creationId xmlns:p14="http://schemas.microsoft.com/office/powerpoint/2010/main" val="234354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424056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20</a:t>
            </a:fld>
            <a:endParaRPr lang="zh-CN" altLang="en-US"/>
          </a:p>
        </p:txBody>
      </p:sp>
    </p:spTree>
    <p:extLst>
      <p:ext uri="{BB962C8B-B14F-4D97-AF65-F5344CB8AC3E}">
        <p14:creationId xmlns:p14="http://schemas.microsoft.com/office/powerpoint/2010/main" val="4154281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21</a:t>
            </a:fld>
            <a:endParaRPr lang="zh-CN" altLang="en-US"/>
          </a:p>
        </p:txBody>
      </p:sp>
    </p:spTree>
    <p:extLst>
      <p:ext uri="{BB962C8B-B14F-4D97-AF65-F5344CB8AC3E}">
        <p14:creationId xmlns:p14="http://schemas.microsoft.com/office/powerpoint/2010/main" val="288746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22</a:t>
            </a:fld>
            <a:endParaRPr lang="zh-CN" altLang="en-US"/>
          </a:p>
        </p:txBody>
      </p:sp>
    </p:spTree>
    <p:extLst>
      <p:ext uri="{BB962C8B-B14F-4D97-AF65-F5344CB8AC3E}">
        <p14:creationId xmlns:p14="http://schemas.microsoft.com/office/powerpoint/2010/main" val="2449179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23</a:t>
            </a:fld>
            <a:endParaRPr lang="zh-CN" altLang="en-US"/>
          </a:p>
        </p:txBody>
      </p:sp>
    </p:spTree>
    <p:extLst>
      <p:ext uri="{BB962C8B-B14F-4D97-AF65-F5344CB8AC3E}">
        <p14:creationId xmlns:p14="http://schemas.microsoft.com/office/powerpoint/2010/main" val="30925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24</a:t>
            </a:fld>
            <a:endParaRPr lang="zh-CN" altLang="en-US"/>
          </a:p>
        </p:txBody>
      </p:sp>
    </p:spTree>
    <p:extLst>
      <p:ext uri="{BB962C8B-B14F-4D97-AF65-F5344CB8AC3E}">
        <p14:creationId xmlns:p14="http://schemas.microsoft.com/office/powerpoint/2010/main" val="114178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25</a:t>
            </a:fld>
            <a:endParaRPr lang="zh-CN" altLang="en-US"/>
          </a:p>
        </p:txBody>
      </p:sp>
    </p:spTree>
    <p:extLst>
      <p:ext uri="{BB962C8B-B14F-4D97-AF65-F5344CB8AC3E}">
        <p14:creationId xmlns:p14="http://schemas.microsoft.com/office/powerpoint/2010/main" val="2042071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26</a:t>
            </a:fld>
            <a:endParaRPr lang="zh-CN" altLang="en-US"/>
          </a:p>
        </p:txBody>
      </p:sp>
    </p:spTree>
    <p:extLst>
      <p:ext uri="{BB962C8B-B14F-4D97-AF65-F5344CB8AC3E}">
        <p14:creationId xmlns:p14="http://schemas.microsoft.com/office/powerpoint/2010/main" val="670088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27</a:t>
            </a:fld>
            <a:endParaRPr lang="zh-CN" altLang="en-US"/>
          </a:p>
        </p:txBody>
      </p:sp>
    </p:spTree>
    <p:extLst>
      <p:ext uri="{BB962C8B-B14F-4D97-AF65-F5344CB8AC3E}">
        <p14:creationId xmlns:p14="http://schemas.microsoft.com/office/powerpoint/2010/main" val="3905283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28</a:t>
            </a:fld>
            <a:endParaRPr lang="zh-CN" altLang="en-US"/>
          </a:p>
        </p:txBody>
      </p:sp>
    </p:spTree>
    <p:extLst>
      <p:ext uri="{BB962C8B-B14F-4D97-AF65-F5344CB8AC3E}">
        <p14:creationId xmlns:p14="http://schemas.microsoft.com/office/powerpoint/2010/main" val="1540988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29</a:t>
            </a:fld>
            <a:endParaRPr lang="zh-CN" altLang="en-US"/>
          </a:p>
        </p:txBody>
      </p:sp>
    </p:spTree>
    <p:extLst>
      <p:ext uri="{BB962C8B-B14F-4D97-AF65-F5344CB8AC3E}">
        <p14:creationId xmlns:p14="http://schemas.microsoft.com/office/powerpoint/2010/main" val="314045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129487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30</a:t>
            </a:fld>
            <a:endParaRPr lang="zh-CN" altLang="en-US"/>
          </a:p>
        </p:txBody>
      </p:sp>
    </p:spTree>
    <p:extLst>
      <p:ext uri="{BB962C8B-B14F-4D97-AF65-F5344CB8AC3E}">
        <p14:creationId xmlns:p14="http://schemas.microsoft.com/office/powerpoint/2010/main" val="27218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31</a:t>
            </a:fld>
            <a:endParaRPr lang="zh-CN" altLang="en-US"/>
          </a:p>
        </p:txBody>
      </p:sp>
    </p:spTree>
    <p:extLst>
      <p:ext uri="{BB962C8B-B14F-4D97-AF65-F5344CB8AC3E}">
        <p14:creationId xmlns:p14="http://schemas.microsoft.com/office/powerpoint/2010/main" val="2618168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32</a:t>
            </a:fld>
            <a:endParaRPr lang="zh-CN" altLang="en-US"/>
          </a:p>
        </p:txBody>
      </p:sp>
    </p:spTree>
    <p:extLst>
      <p:ext uri="{BB962C8B-B14F-4D97-AF65-F5344CB8AC3E}">
        <p14:creationId xmlns:p14="http://schemas.microsoft.com/office/powerpoint/2010/main" val="4258030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33</a:t>
            </a:fld>
            <a:endParaRPr lang="zh-CN" altLang="en-US"/>
          </a:p>
        </p:txBody>
      </p:sp>
    </p:spTree>
    <p:extLst>
      <p:ext uri="{BB962C8B-B14F-4D97-AF65-F5344CB8AC3E}">
        <p14:creationId xmlns:p14="http://schemas.microsoft.com/office/powerpoint/2010/main" val="509559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34</a:t>
            </a:fld>
            <a:endParaRPr lang="zh-CN" altLang="en-US"/>
          </a:p>
        </p:txBody>
      </p:sp>
    </p:spTree>
    <p:extLst>
      <p:ext uri="{BB962C8B-B14F-4D97-AF65-F5344CB8AC3E}">
        <p14:creationId xmlns:p14="http://schemas.microsoft.com/office/powerpoint/2010/main" val="40588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35</a:t>
            </a:fld>
            <a:endParaRPr lang="zh-CN" altLang="en-US"/>
          </a:p>
        </p:txBody>
      </p:sp>
    </p:spTree>
    <p:extLst>
      <p:ext uri="{BB962C8B-B14F-4D97-AF65-F5344CB8AC3E}">
        <p14:creationId xmlns:p14="http://schemas.microsoft.com/office/powerpoint/2010/main" val="145306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175950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6485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21931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243834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8</a:t>
            </a:fld>
            <a:endParaRPr lang="zh-CN" altLang="en-US"/>
          </a:p>
        </p:txBody>
      </p:sp>
    </p:spTree>
    <p:extLst>
      <p:ext uri="{BB962C8B-B14F-4D97-AF65-F5344CB8AC3E}">
        <p14:creationId xmlns:p14="http://schemas.microsoft.com/office/powerpoint/2010/main" val="30252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当然</a:t>
            </a:r>
            <a:r>
              <a:rPr lang="zh-CN" altLang="en-US"/>
              <a:t>可以。</a:t>
            </a: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261539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3FE55A-F96C-486D-B915-F9C8C9231B94}" type="datetime1">
              <a:rPr lang="zh-CN" altLang="en-US" smtClean="0"/>
              <a:t>2020/11/30</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185FB8-F17D-44DB-834B-83F55ECE65C1}" type="datetime1">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E6D9028-82D8-44B8-AE27-5220958781CA}" type="datetime1">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42FEF0-5E0F-493B-9B73-8E91266801F1}" type="datetime1">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C1F088-CAF9-487B-88AA-7A109C327D0D}" type="datetime1">
              <a:rPr lang="zh-CN" altLang="en-US" smtClean="0"/>
              <a:t>2020/11/30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8EE2D7C-ED57-4821-82D4-008477E05330}" type="datetime1">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A38C40A-6390-418A-ACDD-627770A14607}" type="datetime1">
              <a:rPr lang="zh-CN" altLang="en-US" smtClean="0"/>
              <a:t>2020/11/30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A6F4AF-195B-4EFB-8AE1-95EFF0CD6488}" type="datetime1">
              <a:rPr lang="zh-CN" altLang="en-US" smtClean="0"/>
              <a:t>2020/11/30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D4613-C87B-48E8-B234-B360D25CA9FB}" type="datetime1">
              <a:rPr lang="zh-CN" altLang="en-US" smtClean="0"/>
              <a:t>2020/11/30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A0B1F4-C9B9-4C4F-A309-7AA23C72DD94}" type="datetime1">
              <a:rPr lang="zh-CN" altLang="en-US" smtClean="0"/>
              <a:t>2020/11/30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8AD3041-72E0-4445-BD62-B853EEF3A89F}" type="datetime1">
              <a:rPr lang="zh-CN" altLang="en-US" smtClean="0"/>
              <a:t>2020/11/30</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BF391A-CCBC-4E56-B21B-2794295EE278}" type="datetime1">
              <a:rPr lang="zh-CN" altLang="en-US" smtClean="0"/>
              <a:t>2020/11/30</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查找</a:t>
            </a:r>
            <a:r>
              <a:rPr lang="zh-CN" altLang="en-US" sz="5400" dirty="0">
                <a:latin typeface="+mj-ea"/>
                <a:ea typeface="+mj-ea"/>
              </a:rPr>
              <a:t>（一）</a:t>
            </a:r>
            <a:endParaRPr lang="en-US" altLang="zh-CN" sz="5400" dirty="0">
              <a:latin typeface="+mj-ea"/>
              <a:ea typeface="+mj-ea"/>
            </a:endParaRPr>
          </a:p>
        </p:txBody>
      </p:sp>
      <p:sp>
        <p:nvSpPr>
          <p:cNvPr id="4" name="矩形 3">
            <a:extLst>
              <a:ext uri="{FF2B5EF4-FFF2-40B4-BE49-F238E27FC236}">
                <a16:creationId xmlns:a16="http://schemas.microsoft.com/office/drawing/2014/main" id="{CEFD706D-70F1-496E-937C-E15DF8F123D9}"/>
              </a:ext>
            </a:extLst>
          </p:cNvPr>
          <p:cNvSpPr/>
          <p:nvPr/>
        </p:nvSpPr>
        <p:spPr>
          <a:xfrm>
            <a:off x="5803708" y="5308917"/>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
        <p:nvSpPr>
          <p:cNvPr id="7" name="文本框 6">
            <a:extLst>
              <a:ext uri="{FF2B5EF4-FFF2-40B4-BE49-F238E27FC236}">
                <a16:creationId xmlns:a16="http://schemas.microsoft.com/office/drawing/2014/main" id="{249654C6-80DD-4361-A190-7EAEEB964A40}"/>
              </a:ext>
            </a:extLst>
          </p:cNvPr>
          <p:cNvSpPr txBox="1"/>
          <p:nvPr/>
        </p:nvSpPr>
        <p:spPr>
          <a:xfrm>
            <a:off x="2590200" y="4653734"/>
            <a:ext cx="6102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2020</a:t>
            </a:r>
            <a:r>
              <a:rPr lang="zh-CN" altLang="en-US" sz="1800" dirty="0">
                <a:latin typeface="Times New Roman" panose="02020603050405020304" pitchFamily="18" charset="0"/>
                <a:cs typeface="Times New Roman" panose="02020603050405020304" pitchFamily="18" charset="0"/>
              </a:rPr>
              <a:t>年</a:t>
            </a:r>
            <a:r>
              <a:rPr lang="en-US" altLang="zh-CN" sz="1800" dirty="0">
                <a:latin typeface="Times New Roman" panose="02020603050405020304" pitchFamily="18" charset="0"/>
                <a:cs typeface="Times New Roman" panose="02020603050405020304" pitchFamily="18" charset="0"/>
              </a:rPr>
              <a:t>11</a:t>
            </a:r>
            <a:r>
              <a:rPr lang="zh-CN" altLang="en-US" sz="1800" dirty="0">
                <a:latin typeface="Times New Roman" panose="02020603050405020304" pitchFamily="18" charset="0"/>
                <a:cs typeface="Times New Roman" panose="02020603050405020304" pitchFamily="18" charset="0"/>
              </a:rPr>
              <a:t>月</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一、顺序查找（举例）</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10</a:t>
            </a:fld>
            <a:endParaRPr lang="zh-CN" altLang="en-US"/>
          </a:p>
        </p:txBody>
      </p:sp>
      <p:pic>
        <p:nvPicPr>
          <p:cNvPr id="5" name="图片 4">
            <a:extLst>
              <a:ext uri="{FF2B5EF4-FFF2-40B4-BE49-F238E27FC236}">
                <a16:creationId xmlns:a16="http://schemas.microsoft.com/office/drawing/2014/main" id="{2B0017FC-92EC-4660-9892-58E32DEE1A11}"/>
              </a:ext>
            </a:extLst>
          </p:cNvPr>
          <p:cNvPicPr>
            <a:picLocks noChangeAspect="1"/>
          </p:cNvPicPr>
          <p:nvPr/>
        </p:nvPicPr>
        <p:blipFill rotWithShape="1">
          <a:blip r:embed="rId3">
            <a:clrChange>
              <a:clrFrom>
                <a:srgbClr val="FFFFFF"/>
              </a:clrFrom>
              <a:clrTo>
                <a:srgbClr val="FFFFFF">
                  <a:alpha val="0"/>
                </a:srgbClr>
              </a:clrTo>
            </a:clrChange>
          </a:blip>
          <a:srcRect l="8910" b="1301"/>
          <a:stretch/>
        </p:blipFill>
        <p:spPr>
          <a:xfrm>
            <a:off x="2128157" y="3173700"/>
            <a:ext cx="8735786" cy="935658"/>
          </a:xfrm>
          <a:prstGeom prst="rect">
            <a:avLst/>
          </a:prstGeom>
        </p:spPr>
      </p:pic>
      <p:pic>
        <p:nvPicPr>
          <p:cNvPr id="6" name="图片 5">
            <a:extLst>
              <a:ext uri="{FF2B5EF4-FFF2-40B4-BE49-F238E27FC236}">
                <a16:creationId xmlns:a16="http://schemas.microsoft.com/office/drawing/2014/main" id="{41CD28BC-CE4F-4BD2-B1BD-70A9A66ADC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82481" y="2252165"/>
            <a:ext cx="2420403" cy="824214"/>
          </a:xfrm>
          <a:prstGeom prst="rect">
            <a:avLst/>
          </a:prstGeom>
        </p:spPr>
      </p:pic>
      <p:pic>
        <p:nvPicPr>
          <p:cNvPr id="10" name="图片 9">
            <a:extLst>
              <a:ext uri="{FF2B5EF4-FFF2-40B4-BE49-F238E27FC236}">
                <a16:creationId xmlns:a16="http://schemas.microsoft.com/office/drawing/2014/main" id="{8CE1B92A-A398-4A9F-8D12-FC54583043E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019619" y="4135228"/>
            <a:ext cx="751795" cy="725508"/>
          </a:xfrm>
          <a:prstGeom prst="rect">
            <a:avLst/>
          </a:prstGeom>
        </p:spPr>
      </p:pic>
      <p:pic>
        <p:nvPicPr>
          <p:cNvPr id="11" name="图片 10">
            <a:extLst>
              <a:ext uri="{FF2B5EF4-FFF2-40B4-BE49-F238E27FC236}">
                <a16:creationId xmlns:a16="http://schemas.microsoft.com/office/drawing/2014/main" id="{5CE8B375-B43D-46F7-B9CB-7732C581F8D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235542" y="4152902"/>
            <a:ext cx="678316" cy="704010"/>
          </a:xfrm>
          <a:prstGeom prst="rect">
            <a:avLst/>
          </a:prstGeom>
        </p:spPr>
      </p:pic>
      <p:pic>
        <p:nvPicPr>
          <p:cNvPr id="12" name="图片 11">
            <a:extLst>
              <a:ext uri="{FF2B5EF4-FFF2-40B4-BE49-F238E27FC236}">
                <a16:creationId xmlns:a16="http://schemas.microsoft.com/office/drawing/2014/main" id="{192956E6-AC54-483B-A34C-625E3359209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601379" y="4131130"/>
            <a:ext cx="439392" cy="725508"/>
          </a:xfrm>
          <a:prstGeom prst="rect">
            <a:avLst/>
          </a:prstGeom>
        </p:spPr>
      </p:pic>
      <p:pic>
        <p:nvPicPr>
          <p:cNvPr id="13" name="图片 12">
            <a:extLst>
              <a:ext uri="{FF2B5EF4-FFF2-40B4-BE49-F238E27FC236}">
                <a16:creationId xmlns:a16="http://schemas.microsoft.com/office/drawing/2014/main" id="{3B6DD7FE-F586-42C5-BF72-241C69103AB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799697" y="4109358"/>
            <a:ext cx="620363" cy="725509"/>
          </a:xfrm>
          <a:prstGeom prst="rect">
            <a:avLst/>
          </a:prstGeom>
        </p:spPr>
      </p:pic>
      <p:pic>
        <p:nvPicPr>
          <p:cNvPr id="14" name="图片 13">
            <a:extLst>
              <a:ext uri="{FF2B5EF4-FFF2-40B4-BE49-F238E27FC236}">
                <a16:creationId xmlns:a16="http://schemas.microsoft.com/office/drawing/2014/main" id="{E977C592-9DED-4D8A-A00C-510E64C9E6A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043224" y="4131130"/>
            <a:ext cx="439392" cy="656674"/>
          </a:xfrm>
          <a:prstGeom prst="rect">
            <a:avLst/>
          </a:prstGeom>
        </p:spPr>
      </p:pic>
      <p:pic>
        <p:nvPicPr>
          <p:cNvPr id="15" name="图片 14">
            <a:extLst>
              <a:ext uri="{FF2B5EF4-FFF2-40B4-BE49-F238E27FC236}">
                <a16:creationId xmlns:a16="http://schemas.microsoft.com/office/drawing/2014/main" id="{094275AD-E858-462C-B8F1-B374E3C870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907480" y="4967655"/>
            <a:ext cx="2214225" cy="704010"/>
          </a:xfrm>
          <a:prstGeom prst="rect">
            <a:avLst/>
          </a:prstGeom>
        </p:spPr>
      </p:pic>
      <p:pic>
        <p:nvPicPr>
          <p:cNvPr id="16" name="图片 15">
            <a:extLst>
              <a:ext uri="{FF2B5EF4-FFF2-40B4-BE49-F238E27FC236}">
                <a16:creationId xmlns:a16="http://schemas.microsoft.com/office/drawing/2014/main" id="{2171BBBB-BD7D-4456-9C60-A5BA8DF644C7}"/>
              </a:ext>
            </a:extLst>
          </p:cNvPr>
          <p:cNvPicPr>
            <a:picLocks noChangeAspect="1"/>
          </p:cNvPicPr>
          <p:nvPr/>
        </p:nvPicPr>
        <p:blipFill>
          <a:blip r:embed="rId11"/>
          <a:stretch>
            <a:fillRect/>
          </a:stretch>
        </p:blipFill>
        <p:spPr>
          <a:xfrm>
            <a:off x="3417448" y="4361198"/>
            <a:ext cx="3136352" cy="2450755"/>
          </a:xfrm>
          <a:prstGeom prst="rect">
            <a:avLst/>
          </a:prstGeom>
        </p:spPr>
      </p:pic>
      <p:pic>
        <p:nvPicPr>
          <p:cNvPr id="17" name="图片 16">
            <a:extLst>
              <a:ext uri="{FF2B5EF4-FFF2-40B4-BE49-F238E27FC236}">
                <a16:creationId xmlns:a16="http://schemas.microsoft.com/office/drawing/2014/main" id="{EBEE6DEF-8238-4077-9E63-E8D8B799922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197942" y="3206358"/>
            <a:ext cx="935658" cy="935658"/>
          </a:xfrm>
          <a:prstGeom prst="rect">
            <a:avLst/>
          </a:prstGeom>
        </p:spPr>
      </p:pic>
      <p:pic>
        <p:nvPicPr>
          <p:cNvPr id="18" name="图片 17">
            <a:extLst>
              <a:ext uri="{FF2B5EF4-FFF2-40B4-BE49-F238E27FC236}">
                <a16:creationId xmlns:a16="http://schemas.microsoft.com/office/drawing/2014/main" id="{BE79E501-3E60-4FD8-925F-358C1AC782A7}"/>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616175" y="4123583"/>
            <a:ext cx="1105515" cy="1340018"/>
          </a:xfrm>
          <a:prstGeom prst="rect">
            <a:avLst/>
          </a:prstGeom>
        </p:spPr>
      </p:pic>
    </p:spTree>
    <p:extLst>
      <p:ext uri="{BB962C8B-B14F-4D97-AF65-F5344CB8AC3E}">
        <p14:creationId xmlns:p14="http://schemas.microsoft.com/office/powerpoint/2010/main" val="240712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一、顺序查找（算法性能分析）</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11</a:t>
            </a:fld>
            <a:endParaRPr lang="zh-CN" altLang="en-US"/>
          </a:p>
        </p:txBody>
      </p:sp>
      <p:pic>
        <p:nvPicPr>
          <p:cNvPr id="5" name="图片 4">
            <a:extLst>
              <a:ext uri="{FF2B5EF4-FFF2-40B4-BE49-F238E27FC236}">
                <a16:creationId xmlns:a16="http://schemas.microsoft.com/office/drawing/2014/main" id="{2C5B0E66-C4D2-439B-BA60-D44E87513A0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9412" y="3133366"/>
            <a:ext cx="6207309" cy="821309"/>
          </a:xfrm>
          <a:prstGeom prst="rect">
            <a:avLst/>
          </a:prstGeom>
        </p:spPr>
      </p:pic>
      <p:pic>
        <p:nvPicPr>
          <p:cNvPr id="6" name="图片 5">
            <a:extLst>
              <a:ext uri="{FF2B5EF4-FFF2-40B4-BE49-F238E27FC236}">
                <a16:creationId xmlns:a16="http://schemas.microsoft.com/office/drawing/2014/main" id="{5F4AF62B-A3E8-4775-A0D3-8F697F24CEB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30165" y="3954675"/>
            <a:ext cx="7262036" cy="624691"/>
          </a:xfrm>
          <a:prstGeom prst="rect">
            <a:avLst/>
          </a:prstGeom>
        </p:spPr>
      </p:pic>
      <p:pic>
        <p:nvPicPr>
          <p:cNvPr id="7" name="图片 6">
            <a:extLst>
              <a:ext uri="{FF2B5EF4-FFF2-40B4-BE49-F238E27FC236}">
                <a16:creationId xmlns:a16="http://schemas.microsoft.com/office/drawing/2014/main" id="{87CCB7C2-70E8-4B37-8D4F-111494F5BEE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6430" y="4776449"/>
            <a:ext cx="10659140" cy="734485"/>
          </a:xfrm>
          <a:prstGeom prst="rect">
            <a:avLst/>
          </a:prstGeom>
        </p:spPr>
      </p:pic>
    </p:spTree>
    <p:extLst>
      <p:ext uri="{BB962C8B-B14F-4D97-AF65-F5344CB8AC3E}">
        <p14:creationId xmlns:p14="http://schemas.microsoft.com/office/powerpoint/2010/main" val="7749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一、顺序查找（不等概率）</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12</a:t>
            </a:fld>
            <a:endParaRPr lang="zh-CN" altLang="en-US"/>
          </a:p>
        </p:txBody>
      </p:sp>
      <p:pic>
        <p:nvPicPr>
          <p:cNvPr id="9" name="图片 8">
            <a:extLst>
              <a:ext uri="{FF2B5EF4-FFF2-40B4-BE49-F238E27FC236}">
                <a16:creationId xmlns:a16="http://schemas.microsoft.com/office/drawing/2014/main" id="{27A62A7A-FB58-4F65-976D-DD46DA88F9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8807" y="2914385"/>
            <a:ext cx="6964326" cy="1113698"/>
          </a:xfrm>
          <a:prstGeom prst="rect">
            <a:avLst/>
          </a:prstGeom>
        </p:spPr>
      </p:pic>
      <p:pic>
        <p:nvPicPr>
          <p:cNvPr id="10" name="图片 9">
            <a:extLst>
              <a:ext uri="{FF2B5EF4-FFF2-40B4-BE49-F238E27FC236}">
                <a16:creationId xmlns:a16="http://schemas.microsoft.com/office/drawing/2014/main" id="{A9BAF667-4486-4A43-896F-4D19E9C250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69312" y="4295957"/>
            <a:ext cx="8346558" cy="1585513"/>
          </a:xfrm>
          <a:prstGeom prst="rect">
            <a:avLst/>
          </a:prstGeom>
          <a:ln>
            <a:solidFill>
              <a:srgbClr val="66FF99"/>
            </a:solidFill>
          </a:ln>
        </p:spPr>
      </p:pic>
    </p:spTree>
    <p:extLst>
      <p:ext uri="{BB962C8B-B14F-4D97-AF65-F5344CB8AC3E}">
        <p14:creationId xmlns:p14="http://schemas.microsoft.com/office/powerpoint/2010/main" val="37400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一、顺序查找（特点）</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13</a:t>
            </a:fld>
            <a:endParaRPr lang="zh-CN" altLang="en-US"/>
          </a:p>
        </p:txBody>
      </p:sp>
      <p:pic>
        <p:nvPicPr>
          <p:cNvPr id="5" name="图片 4">
            <a:extLst>
              <a:ext uri="{FF2B5EF4-FFF2-40B4-BE49-F238E27FC236}">
                <a16:creationId xmlns:a16="http://schemas.microsoft.com/office/drawing/2014/main" id="{47E88D84-5D87-4FBE-A4C1-172F4F4D08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7549" y="2914386"/>
            <a:ext cx="6719778" cy="1523330"/>
          </a:xfrm>
          <a:prstGeom prst="rect">
            <a:avLst/>
          </a:prstGeom>
        </p:spPr>
      </p:pic>
      <p:pic>
        <p:nvPicPr>
          <p:cNvPr id="6" name="图片 5">
            <a:extLst>
              <a:ext uri="{FF2B5EF4-FFF2-40B4-BE49-F238E27FC236}">
                <a16:creationId xmlns:a16="http://schemas.microsoft.com/office/drawing/2014/main" id="{17D8BFB6-D62B-413C-858D-9ECE4C874D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15141" y="4434649"/>
            <a:ext cx="6246626" cy="1537151"/>
          </a:xfrm>
          <a:prstGeom prst="rect">
            <a:avLst/>
          </a:prstGeom>
        </p:spPr>
      </p:pic>
    </p:spTree>
    <p:extLst>
      <p:ext uri="{BB962C8B-B14F-4D97-AF65-F5344CB8AC3E}">
        <p14:creationId xmlns:p14="http://schemas.microsoft.com/office/powerpoint/2010/main" val="221113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a:t>
            </a:r>
            <a:endParaRPr lang="en-US" altLang="zh-CN" sz="2800" dirty="0"/>
          </a:p>
          <a:p>
            <a:pPr lvl="1"/>
            <a:r>
              <a:rPr lang="zh-CN" altLang="en-US" sz="2600" dirty="0"/>
              <a:t>折半查找算法是</a:t>
            </a:r>
            <a:r>
              <a:rPr lang="zh-CN" altLang="en-US" sz="2600" dirty="0">
                <a:solidFill>
                  <a:srgbClr val="FF0000"/>
                </a:solidFill>
              </a:rPr>
              <a:t>有序表</a:t>
            </a:r>
            <a:r>
              <a:rPr lang="zh-CN" altLang="en-US" sz="2600" dirty="0"/>
              <a:t>的查找方法。</a:t>
            </a:r>
            <a:endParaRPr lang="en-US" altLang="zh-CN" sz="2600" dirty="0"/>
          </a:p>
          <a:p>
            <a:pPr lvl="1"/>
            <a:r>
              <a:rPr lang="zh-CN" altLang="en-US" sz="2600" dirty="0"/>
              <a:t>有序表：数据元素按照其关键字的次序，有序的存放在顺序表中。</a:t>
            </a:r>
            <a:endParaRPr lang="en-US" altLang="zh-CN" sz="2600" dirty="0"/>
          </a:p>
          <a:p>
            <a:pPr lvl="1"/>
            <a:endParaRPr lang="en-US" altLang="zh-CN" sz="2600" dirty="0"/>
          </a:p>
          <a:p>
            <a:pPr lvl="1"/>
            <a:r>
              <a:rPr lang="zh-CN" altLang="en-US" sz="2600" dirty="0"/>
              <a:t>折半查找的原理：</a:t>
            </a:r>
            <a:endParaRPr lang="en-US" altLang="zh-CN" sz="2600" dirty="0"/>
          </a:p>
          <a:p>
            <a:pPr lvl="1"/>
            <a:r>
              <a:rPr lang="zh-CN" altLang="en-US" sz="2600" dirty="0"/>
              <a:t>（</a:t>
            </a:r>
            <a:r>
              <a:rPr lang="en-US" altLang="zh-CN" sz="2600" dirty="0"/>
              <a:t>1</a:t>
            </a:r>
            <a:r>
              <a:rPr lang="zh-CN" altLang="en-US" sz="2600" dirty="0"/>
              <a:t>）先确定待查记录所在的范围：是前半部分还是后半部分；</a:t>
            </a:r>
            <a:endParaRPr lang="en-US" altLang="zh-CN" sz="2600" dirty="0"/>
          </a:p>
          <a:p>
            <a:pPr lvl="1"/>
            <a:r>
              <a:rPr lang="zh-CN" altLang="en-US" sz="2600" dirty="0"/>
              <a:t>（</a:t>
            </a:r>
            <a:r>
              <a:rPr lang="en-US" altLang="zh-CN" sz="2600" dirty="0"/>
              <a:t>2</a:t>
            </a:r>
            <a:r>
              <a:rPr lang="zh-CN" altLang="en-US" sz="2600" dirty="0"/>
              <a:t>）逐步的缩小范围，直到找到（或找不到）该记录为止。</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14</a:t>
            </a:fld>
            <a:endParaRPr lang="zh-CN" altLang="en-US"/>
          </a:p>
        </p:txBody>
      </p:sp>
    </p:spTree>
    <p:extLst>
      <p:ext uri="{BB962C8B-B14F-4D97-AF65-F5344CB8AC3E}">
        <p14:creationId xmlns:p14="http://schemas.microsoft.com/office/powerpoint/2010/main" val="212716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二、折半查找（算法）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15</a:t>
            </a:fld>
            <a:endParaRPr lang="zh-CN" altLang="en-US"/>
          </a:p>
        </p:txBody>
      </p:sp>
      <p:pic>
        <p:nvPicPr>
          <p:cNvPr id="5" name="图片 4">
            <a:extLst>
              <a:ext uri="{FF2B5EF4-FFF2-40B4-BE49-F238E27FC236}">
                <a16:creationId xmlns:a16="http://schemas.microsoft.com/office/drawing/2014/main" id="{9934D758-F9CA-4A0F-AE15-05ACEDE692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96164" y="2877377"/>
            <a:ext cx="9259565" cy="502146"/>
          </a:xfrm>
          <a:prstGeom prst="rect">
            <a:avLst/>
          </a:prstGeom>
        </p:spPr>
      </p:pic>
      <p:pic>
        <p:nvPicPr>
          <p:cNvPr id="6" name="图片 5">
            <a:extLst>
              <a:ext uri="{FF2B5EF4-FFF2-40B4-BE49-F238E27FC236}">
                <a16:creationId xmlns:a16="http://schemas.microsoft.com/office/drawing/2014/main" id="{4574BFFA-E997-4FEE-A5EB-8472EA2330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6164" y="3699111"/>
            <a:ext cx="9074508" cy="443529"/>
          </a:xfrm>
          <a:prstGeom prst="rect">
            <a:avLst/>
          </a:prstGeom>
        </p:spPr>
      </p:pic>
      <p:pic>
        <p:nvPicPr>
          <p:cNvPr id="7" name="图片 6">
            <a:extLst>
              <a:ext uri="{FF2B5EF4-FFF2-40B4-BE49-F238E27FC236}">
                <a16:creationId xmlns:a16="http://schemas.microsoft.com/office/drawing/2014/main" id="{90275FB1-D6EA-463C-881A-802F1D9ED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72160" y="4121463"/>
            <a:ext cx="2793134" cy="378237"/>
          </a:xfrm>
          <a:prstGeom prst="rect">
            <a:avLst/>
          </a:prstGeom>
        </p:spPr>
      </p:pic>
      <p:pic>
        <p:nvPicPr>
          <p:cNvPr id="9" name="图片 8">
            <a:extLst>
              <a:ext uri="{FF2B5EF4-FFF2-40B4-BE49-F238E27FC236}">
                <a16:creationId xmlns:a16="http://schemas.microsoft.com/office/drawing/2014/main" id="{BF97BF30-CD30-4F0D-A1B1-4CFE3FB8B8E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58064" y="4872436"/>
            <a:ext cx="6298650" cy="485273"/>
          </a:xfrm>
          <a:prstGeom prst="rect">
            <a:avLst/>
          </a:prstGeom>
        </p:spPr>
      </p:pic>
      <p:pic>
        <p:nvPicPr>
          <p:cNvPr id="10" name="图片 9">
            <a:extLst>
              <a:ext uri="{FF2B5EF4-FFF2-40B4-BE49-F238E27FC236}">
                <a16:creationId xmlns:a16="http://schemas.microsoft.com/office/drawing/2014/main" id="{B083D253-69F7-4FC6-9407-121AD9536D1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94814" y="5008562"/>
            <a:ext cx="177809" cy="328677"/>
          </a:xfrm>
          <a:prstGeom prst="rect">
            <a:avLst/>
          </a:prstGeom>
        </p:spPr>
      </p:pic>
      <p:pic>
        <p:nvPicPr>
          <p:cNvPr id="11" name="图片 10">
            <a:extLst>
              <a:ext uri="{FF2B5EF4-FFF2-40B4-BE49-F238E27FC236}">
                <a16:creationId xmlns:a16="http://schemas.microsoft.com/office/drawing/2014/main" id="{CA90B875-DC6D-4F85-99E3-DA12ADD370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667180" y="4923419"/>
            <a:ext cx="2148976" cy="407075"/>
          </a:xfrm>
          <a:prstGeom prst="rect">
            <a:avLst/>
          </a:prstGeom>
        </p:spPr>
      </p:pic>
      <p:pic>
        <p:nvPicPr>
          <p:cNvPr id="12" name="图片 11">
            <a:extLst>
              <a:ext uri="{FF2B5EF4-FFF2-40B4-BE49-F238E27FC236}">
                <a16:creationId xmlns:a16="http://schemas.microsoft.com/office/drawing/2014/main" id="{8547CDC5-A482-433A-AFAE-C9C584C2D15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9798994" y="4975904"/>
            <a:ext cx="310152" cy="407075"/>
          </a:xfrm>
          <a:prstGeom prst="rect">
            <a:avLst/>
          </a:prstGeom>
        </p:spPr>
      </p:pic>
    </p:spTree>
    <p:extLst>
      <p:ext uri="{BB962C8B-B14F-4D97-AF65-F5344CB8AC3E}">
        <p14:creationId xmlns:p14="http://schemas.microsoft.com/office/powerpoint/2010/main" val="39271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二、折半查找（算法）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16</a:t>
            </a:fld>
            <a:endParaRPr lang="zh-CN" altLang="en-US"/>
          </a:p>
        </p:txBody>
      </p:sp>
      <p:pic>
        <p:nvPicPr>
          <p:cNvPr id="13" name="图片 12">
            <a:extLst>
              <a:ext uri="{FF2B5EF4-FFF2-40B4-BE49-F238E27FC236}">
                <a16:creationId xmlns:a16="http://schemas.microsoft.com/office/drawing/2014/main" id="{B83059C8-A3DF-45AD-ABBF-ADF9B549BB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716391"/>
            <a:ext cx="8340121" cy="1563182"/>
          </a:xfrm>
          <a:prstGeom prst="rect">
            <a:avLst/>
          </a:prstGeom>
        </p:spPr>
      </p:pic>
      <p:pic>
        <p:nvPicPr>
          <p:cNvPr id="14" name="图片 13">
            <a:extLst>
              <a:ext uri="{FF2B5EF4-FFF2-40B4-BE49-F238E27FC236}">
                <a16:creationId xmlns:a16="http://schemas.microsoft.com/office/drawing/2014/main" id="{4C44607A-AE50-4C04-9FD1-6976D6B71F6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5557101"/>
            <a:ext cx="7449383" cy="453525"/>
          </a:xfrm>
          <a:prstGeom prst="rect">
            <a:avLst/>
          </a:prstGeom>
        </p:spPr>
      </p:pic>
      <p:pic>
        <p:nvPicPr>
          <p:cNvPr id="17" name="图片 16">
            <a:extLst>
              <a:ext uri="{FF2B5EF4-FFF2-40B4-BE49-F238E27FC236}">
                <a16:creationId xmlns:a16="http://schemas.microsoft.com/office/drawing/2014/main" id="{6A6CCFCD-08DE-4381-9B41-A119CE24392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62865" y="2945652"/>
            <a:ext cx="6298650" cy="485273"/>
          </a:xfrm>
          <a:prstGeom prst="rect">
            <a:avLst/>
          </a:prstGeom>
        </p:spPr>
      </p:pic>
      <p:pic>
        <p:nvPicPr>
          <p:cNvPr id="18" name="图片 17">
            <a:extLst>
              <a:ext uri="{FF2B5EF4-FFF2-40B4-BE49-F238E27FC236}">
                <a16:creationId xmlns:a16="http://schemas.microsoft.com/office/drawing/2014/main" id="{8FE20774-4037-4272-B121-105034687C1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99615" y="3081778"/>
            <a:ext cx="177809" cy="328677"/>
          </a:xfrm>
          <a:prstGeom prst="rect">
            <a:avLst/>
          </a:prstGeom>
        </p:spPr>
      </p:pic>
      <p:pic>
        <p:nvPicPr>
          <p:cNvPr id="19" name="图片 18">
            <a:extLst>
              <a:ext uri="{FF2B5EF4-FFF2-40B4-BE49-F238E27FC236}">
                <a16:creationId xmlns:a16="http://schemas.microsoft.com/office/drawing/2014/main" id="{CF5152B3-74FB-4874-AA08-14F42367EF7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971981" y="2996635"/>
            <a:ext cx="2148976" cy="407075"/>
          </a:xfrm>
          <a:prstGeom prst="rect">
            <a:avLst/>
          </a:prstGeom>
        </p:spPr>
      </p:pic>
      <p:pic>
        <p:nvPicPr>
          <p:cNvPr id="20" name="图片 19">
            <a:extLst>
              <a:ext uri="{FF2B5EF4-FFF2-40B4-BE49-F238E27FC236}">
                <a16:creationId xmlns:a16="http://schemas.microsoft.com/office/drawing/2014/main" id="{461329E0-374C-40DF-BD0C-863BD3174EC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103795" y="3049120"/>
            <a:ext cx="310152" cy="407075"/>
          </a:xfrm>
          <a:prstGeom prst="rect">
            <a:avLst/>
          </a:prstGeom>
        </p:spPr>
      </p:pic>
    </p:spTree>
    <p:extLst>
      <p:ext uri="{BB962C8B-B14F-4D97-AF65-F5344CB8AC3E}">
        <p14:creationId xmlns:p14="http://schemas.microsoft.com/office/powerpoint/2010/main" val="118974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17</a:t>
            </a:fld>
            <a:endParaRPr lang="zh-CN" altLang="en-US"/>
          </a:p>
        </p:txBody>
      </p:sp>
      <p:pic>
        <p:nvPicPr>
          <p:cNvPr id="5" name="图片 4">
            <a:extLst>
              <a:ext uri="{FF2B5EF4-FFF2-40B4-BE49-F238E27FC236}">
                <a16:creationId xmlns:a16="http://schemas.microsoft.com/office/drawing/2014/main" id="{379E0BAB-A5C1-456B-971A-0CDD9C5FB3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5" y="2767691"/>
            <a:ext cx="8323561" cy="851343"/>
          </a:xfrm>
          <a:prstGeom prst="rect">
            <a:avLst/>
          </a:prstGeom>
        </p:spPr>
      </p:pic>
      <p:pic>
        <p:nvPicPr>
          <p:cNvPr id="15" name="图片 14">
            <a:extLst>
              <a:ext uri="{FF2B5EF4-FFF2-40B4-BE49-F238E27FC236}">
                <a16:creationId xmlns:a16="http://schemas.microsoft.com/office/drawing/2014/main" id="{A4F1321C-A98E-4BF0-9751-E668CEBF65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66601" y="2072070"/>
            <a:ext cx="2420403" cy="824214"/>
          </a:xfrm>
          <a:prstGeom prst="rect">
            <a:avLst/>
          </a:prstGeom>
        </p:spPr>
      </p:pic>
      <p:pic>
        <p:nvPicPr>
          <p:cNvPr id="6" name="图片 5">
            <a:extLst>
              <a:ext uri="{FF2B5EF4-FFF2-40B4-BE49-F238E27FC236}">
                <a16:creationId xmlns:a16="http://schemas.microsoft.com/office/drawing/2014/main" id="{0F0A4DF4-8F02-4F21-810A-52F9D04A026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78714" y="3603544"/>
            <a:ext cx="8860879" cy="703340"/>
          </a:xfrm>
          <a:prstGeom prst="rect">
            <a:avLst/>
          </a:prstGeom>
        </p:spPr>
      </p:pic>
      <p:pic>
        <p:nvPicPr>
          <p:cNvPr id="7" name="图片 6">
            <a:extLst>
              <a:ext uri="{FF2B5EF4-FFF2-40B4-BE49-F238E27FC236}">
                <a16:creationId xmlns:a16="http://schemas.microsoft.com/office/drawing/2014/main" id="{60B62268-F115-41FA-B42A-3162AA6B798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56007" y="5367515"/>
            <a:ext cx="1037996" cy="623932"/>
          </a:xfrm>
          <a:prstGeom prst="rect">
            <a:avLst/>
          </a:prstGeom>
        </p:spPr>
      </p:pic>
      <p:pic>
        <p:nvPicPr>
          <p:cNvPr id="21" name="图片 20">
            <a:extLst>
              <a:ext uri="{FF2B5EF4-FFF2-40B4-BE49-F238E27FC236}">
                <a16:creationId xmlns:a16="http://schemas.microsoft.com/office/drawing/2014/main" id="{758CB6D3-C2E1-4CF4-876E-58DB7F8F4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4" y="4516172"/>
            <a:ext cx="8323561" cy="851343"/>
          </a:xfrm>
          <a:prstGeom prst="rect">
            <a:avLst/>
          </a:prstGeom>
        </p:spPr>
      </p:pic>
      <p:pic>
        <p:nvPicPr>
          <p:cNvPr id="9" name="图片 8">
            <a:extLst>
              <a:ext uri="{FF2B5EF4-FFF2-40B4-BE49-F238E27FC236}">
                <a16:creationId xmlns:a16="http://schemas.microsoft.com/office/drawing/2014/main" id="{36279259-E341-4F50-800D-5BB2E72486F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420447" y="5367515"/>
            <a:ext cx="1112282" cy="594942"/>
          </a:xfrm>
          <a:prstGeom prst="rect">
            <a:avLst/>
          </a:prstGeom>
        </p:spPr>
      </p:pic>
      <p:pic>
        <p:nvPicPr>
          <p:cNvPr id="10" name="图片 9">
            <a:extLst>
              <a:ext uri="{FF2B5EF4-FFF2-40B4-BE49-F238E27FC236}">
                <a16:creationId xmlns:a16="http://schemas.microsoft.com/office/drawing/2014/main" id="{3547DB98-773C-407E-8371-CAEFFCFDB82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976802" y="5377364"/>
            <a:ext cx="900040" cy="562525"/>
          </a:xfrm>
          <a:prstGeom prst="rect">
            <a:avLst/>
          </a:prstGeom>
        </p:spPr>
      </p:pic>
    </p:spTree>
    <p:extLst>
      <p:ext uri="{BB962C8B-B14F-4D97-AF65-F5344CB8AC3E}">
        <p14:creationId xmlns:p14="http://schemas.microsoft.com/office/powerpoint/2010/main" val="35409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18</a:t>
            </a:fld>
            <a:endParaRPr lang="zh-CN" altLang="en-US"/>
          </a:p>
        </p:txBody>
      </p:sp>
      <p:pic>
        <p:nvPicPr>
          <p:cNvPr id="5" name="图片 4">
            <a:extLst>
              <a:ext uri="{FF2B5EF4-FFF2-40B4-BE49-F238E27FC236}">
                <a16:creationId xmlns:a16="http://schemas.microsoft.com/office/drawing/2014/main" id="{379E0BAB-A5C1-456B-971A-0CDD9C5FB3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1435" y="3192992"/>
            <a:ext cx="8323561" cy="851343"/>
          </a:xfrm>
          <a:prstGeom prst="rect">
            <a:avLst/>
          </a:prstGeom>
        </p:spPr>
      </p:pic>
      <p:pic>
        <p:nvPicPr>
          <p:cNvPr id="15" name="图片 14">
            <a:extLst>
              <a:ext uri="{FF2B5EF4-FFF2-40B4-BE49-F238E27FC236}">
                <a16:creationId xmlns:a16="http://schemas.microsoft.com/office/drawing/2014/main" id="{A4F1321C-A98E-4BF0-9751-E668CEBF65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66601" y="2497371"/>
            <a:ext cx="2420403" cy="824214"/>
          </a:xfrm>
          <a:prstGeom prst="rect">
            <a:avLst/>
          </a:prstGeom>
        </p:spPr>
      </p:pic>
      <p:pic>
        <p:nvPicPr>
          <p:cNvPr id="7" name="图片 6">
            <a:extLst>
              <a:ext uri="{FF2B5EF4-FFF2-40B4-BE49-F238E27FC236}">
                <a16:creationId xmlns:a16="http://schemas.microsoft.com/office/drawing/2014/main" id="{60B62268-F115-41FA-B42A-3162AA6B79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84875" y="4112863"/>
            <a:ext cx="1079906" cy="649124"/>
          </a:xfrm>
          <a:prstGeom prst="rect">
            <a:avLst/>
          </a:prstGeom>
        </p:spPr>
      </p:pic>
      <p:pic>
        <p:nvPicPr>
          <p:cNvPr id="11" name="图片 10">
            <a:extLst>
              <a:ext uri="{FF2B5EF4-FFF2-40B4-BE49-F238E27FC236}">
                <a16:creationId xmlns:a16="http://schemas.microsoft.com/office/drawing/2014/main" id="{0C929F48-43ED-42F3-A2F4-72C407F3E1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81646" y="4793993"/>
            <a:ext cx="1076676" cy="293639"/>
          </a:xfrm>
          <a:prstGeom prst="rect">
            <a:avLst/>
          </a:prstGeom>
        </p:spPr>
      </p:pic>
      <p:pic>
        <p:nvPicPr>
          <p:cNvPr id="12" name="图片 11">
            <a:extLst>
              <a:ext uri="{FF2B5EF4-FFF2-40B4-BE49-F238E27FC236}">
                <a16:creationId xmlns:a16="http://schemas.microsoft.com/office/drawing/2014/main" id="{967E61C2-37D4-4DF1-B6E2-95737BDE7EC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633733" y="4084255"/>
            <a:ext cx="955571" cy="687152"/>
          </a:xfrm>
          <a:prstGeom prst="rect">
            <a:avLst/>
          </a:prstGeom>
        </p:spPr>
      </p:pic>
      <p:pic>
        <p:nvPicPr>
          <p:cNvPr id="14" name="图片 13">
            <a:extLst>
              <a:ext uri="{FF2B5EF4-FFF2-40B4-BE49-F238E27FC236}">
                <a16:creationId xmlns:a16="http://schemas.microsoft.com/office/drawing/2014/main" id="{06DD551A-B1C3-4D71-AA61-B5CC00F650C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800129" y="5361576"/>
            <a:ext cx="5971731" cy="482456"/>
          </a:xfrm>
          <a:prstGeom prst="rect">
            <a:avLst/>
          </a:prstGeom>
        </p:spPr>
      </p:pic>
      <p:sp>
        <p:nvSpPr>
          <p:cNvPr id="16" name="矩形 15">
            <a:extLst>
              <a:ext uri="{FF2B5EF4-FFF2-40B4-BE49-F238E27FC236}">
                <a16:creationId xmlns:a16="http://schemas.microsoft.com/office/drawing/2014/main" id="{4277EA6C-60E8-4AB8-827C-2C617D3BB11E}"/>
              </a:ext>
            </a:extLst>
          </p:cNvPr>
          <p:cNvSpPr/>
          <p:nvPr/>
        </p:nvSpPr>
        <p:spPr>
          <a:xfrm>
            <a:off x="3450267" y="6222454"/>
            <a:ext cx="6395482" cy="830997"/>
          </a:xfrm>
          <a:prstGeom prst="rect">
            <a:avLst/>
          </a:prstGeom>
        </p:spPr>
        <p:txBody>
          <a:bodyPr wrap="square">
            <a:spAutoFit/>
          </a:bodyPr>
          <a:lstStyle/>
          <a:p>
            <a:pPr defTabSz="914400">
              <a:defRPr/>
            </a:pPr>
            <a:r>
              <a:rPr lang="zh-CN" altLang="en-US" sz="2400" dirty="0">
                <a:solidFill>
                  <a:srgbClr val="FFFF00"/>
                </a:solidFill>
              </a:rPr>
              <a:t>但是如果我们要找的是</a:t>
            </a:r>
            <a:r>
              <a:rPr lang="en-US" altLang="zh-CN" sz="2400" dirty="0">
                <a:solidFill>
                  <a:srgbClr val="FFFF00"/>
                </a:solidFill>
              </a:rPr>
              <a:t>59</a:t>
            </a:r>
            <a:r>
              <a:rPr lang="zh-CN" altLang="en-US" sz="2400" dirty="0">
                <a:solidFill>
                  <a:srgbClr val="FFFF00"/>
                </a:solidFill>
              </a:rPr>
              <a:t>呢？大家试一试！</a:t>
            </a:r>
          </a:p>
          <a:p>
            <a:pPr lvl="0" defTabSz="914400">
              <a:defRPr/>
            </a:pPr>
            <a:endParaRPr lang="zh-CN" altLang="en-US" sz="2400" dirty="0">
              <a:solidFill>
                <a:srgbClr val="FFFF00"/>
              </a:solidFill>
            </a:endParaRPr>
          </a:p>
        </p:txBody>
      </p:sp>
    </p:spTree>
    <p:extLst>
      <p:ext uri="{BB962C8B-B14F-4D97-AF65-F5344CB8AC3E}">
        <p14:creationId xmlns:p14="http://schemas.microsoft.com/office/powerpoint/2010/main" val="28447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二、折半查找（举例）</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19</a:t>
            </a:fld>
            <a:endParaRPr lang="zh-CN" altLang="en-US"/>
          </a:p>
        </p:txBody>
      </p:sp>
      <p:pic>
        <p:nvPicPr>
          <p:cNvPr id="6" name="图片 5">
            <a:extLst>
              <a:ext uri="{FF2B5EF4-FFF2-40B4-BE49-F238E27FC236}">
                <a16:creationId xmlns:a16="http://schemas.microsoft.com/office/drawing/2014/main" id="{CFA89BC7-42B4-4ED2-83C6-48B8F3AAC3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69356" y="3096720"/>
            <a:ext cx="7453288" cy="1855738"/>
          </a:xfrm>
          <a:prstGeom prst="rect">
            <a:avLst/>
          </a:prstGeom>
        </p:spPr>
      </p:pic>
      <p:pic>
        <p:nvPicPr>
          <p:cNvPr id="10" name="图片 9">
            <a:extLst>
              <a:ext uri="{FF2B5EF4-FFF2-40B4-BE49-F238E27FC236}">
                <a16:creationId xmlns:a16="http://schemas.microsoft.com/office/drawing/2014/main" id="{F5668BB4-201F-4F6F-9CC9-6EF73B4F2B4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69356" y="5101059"/>
            <a:ext cx="7644810" cy="884304"/>
          </a:xfrm>
          <a:prstGeom prst="rect">
            <a:avLst/>
          </a:prstGeom>
        </p:spPr>
      </p:pic>
    </p:spTree>
    <p:extLst>
      <p:ext uri="{BB962C8B-B14F-4D97-AF65-F5344CB8AC3E}">
        <p14:creationId xmlns:p14="http://schemas.microsoft.com/office/powerpoint/2010/main" val="5288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一、查找表（</a:t>
            </a:r>
            <a:r>
              <a:rPr lang="en-US" altLang="zh-CN" sz="2800" dirty="0"/>
              <a:t>Search Table</a:t>
            </a:r>
            <a:r>
              <a:rPr lang="zh-CN" altLang="en-US" sz="2800" dirty="0"/>
              <a:t>）</a:t>
            </a:r>
            <a:endParaRPr lang="en-US" altLang="zh-CN" sz="2800" dirty="0"/>
          </a:p>
          <a:p>
            <a:pPr lvl="1"/>
            <a:r>
              <a:rPr lang="zh-CN" altLang="en-US" sz="2800" dirty="0"/>
              <a:t>查找表是由同一类型的元素（或记录）构成的集合。</a:t>
            </a:r>
            <a:endParaRPr lang="en-US" altLang="zh-CN" sz="2800" dirty="0"/>
          </a:p>
          <a:p>
            <a:pPr lvl="1"/>
            <a:r>
              <a:rPr lang="zh-CN" altLang="en-US" sz="2800" dirty="0"/>
              <a:t>对查找表的操作：</a:t>
            </a:r>
            <a:endParaRPr lang="en-US" altLang="zh-CN" sz="2800" dirty="0"/>
          </a:p>
          <a:p>
            <a:pPr lvl="2"/>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a:t>
            </a:fld>
            <a:endParaRPr lang="zh-CN" altLang="en-US"/>
          </a:p>
        </p:txBody>
      </p:sp>
      <p:pic>
        <p:nvPicPr>
          <p:cNvPr id="5" name="图片 4">
            <a:extLst>
              <a:ext uri="{FF2B5EF4-FFF2-40B4-BE49-F238E27FC236}">
                <a16:creationId xmlns:a16="http://schemas.microsoft.com/office/drawing/2014/main" id="{5913A700-D88A-4CA5-B79A-0476058219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999948"/>
            <a:ext cx="9138449" cy="482804"/>
          </a:xfrm>
          <a:prstGeom prst="rect">
            <a:avLst/>
          </a:prstGeom>
        </p:spPr>
      </p:pic>
      <p:pic>
        <p:nvPicPr>
          <p:cNvPr id="6" name="图片 5">
            <a:extLst>
              <a:ext uri="{FF2B5EF4-FFF2-40B4-BE49-F238E27FC236}">
                <a16:creationId xmlns:a16="http://schemas.microsoft.com/office/drawing/2014/main" id="{26AC9498-48B5-4293-A5E3-E69AF489962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579" y="4466764"/>
            <a:ext cx="8192386" cy="541564"/>
          </a:xfrm>
          <a:prstGeom prst="rect">
            <a:avLst/>
          </a:prstGeom>
        </p:spPr>
      </p:pic>
      <p:pic>
        <p:nvPicPr>
          <p:cNvPr id="7" name="图片 6">
            <a:extLst>
              <a:ext uri="{FF2B5EF4-FFF2-40B4-BE49-F238E27FC236}">
                <a16:creationId xmlns:a16="http://schemas.microsoft.com/office/drawing/2014/main" id="{A4690A1E-32B2-4B4A-914F-7D02AB44368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21812" y="4953009"/>
            <a:ext cx="5968789" cy="564747"/>
          </a:xfrm>
          <a:prstGeom prst="rect">
            <a:avLst/>
          </a:prstGeom>
        </p:spPr>
      </p:pic>
      <p:pic>
        <p:nvPicPr>
          <p:cNvPr id="9" name="图片 8">
            <a:extLst>
              <a:ext uri="{FF2B5EF4-FFF2-40B4-BE49-F238E27FC236}">
                <a16:creationId xmlns:a16="http://schemas.microsoft.com/office/drawing/2014/main" id="{C9EB305F-1987-4F0A-B3A9-BFB73F6365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51579" y="5494573"/>
            <a:ext cx="6116545" cy="475072"/>
          </a:xfrm>
          <a:prstGeom prst="rect">
            <a:avLst/>
          </a:prstGeom>
        </p:spPr>
      </p:pic>
    </p:spTree>
    <p:extLst>
      <p:ext uri="{BB962C8B-B14F-4D97-AF65-F5344CB8AC3E}">
        <p14:creationId xmlns:p14="http://schemas.microsoft.com/office/powerpoint/2010/main" val="17337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二、折半查找（判定树）</a:t>
            </a:r>
            <a:endParaRPr lang="en-US" altLang="zh-CN" sz="2800" dirty="0"/>
          </a:p>
          <a:p>
            <a:pPr lvl="1"/>
            <a:r>
              <a:rPr lang="zh-CN" altLang="en-US" sz="2600" dirty="0"/>
              <a:t>折半查找中以</a:t>
            </a:r>
            <a:r>
              <a:rPr lang="en-US" altLang="zh-CN" sz="2600" dirty="0">
                <a:solidFill>
                  <a:schemeClr val="accent3">
                    <a:lumMod val="50000"/>
                  </a:schemeClr>
                </a:solidFill>
              </a:rPr>
              <a:t>mid</a:t>
            </a:r>
            <a:r>
              <a:rPr lang="zh-CN" altLang="en-US" sz="2600" dirty="0"/>
              <a:t>为分界点，把整个表分为</a:t>
            </a:r>
            <a:r>
              <a:rPr lang="zh-CN" altLang="en-US" sz="2600" dirty="0">
                <a:solidFill>
                  <a:srgbClr val="FF0000"/>
                </a:solidFill>
              </a:rPr>
              <a:t>上半部分</a:t>
            </a:r>
            <a:r>
              <a:rPr lang="zh-CN" altLang="en-US" sz="2600" dirty="0"/>
              <a:t>和</a:t>
            </a:r>
            <a:r>
              <a:rPr lang="zh-CN" altLang="en-US" sz="2600" dirty="0">
                <a:solidFill>
                  <a:srgbClr val="00B0F0"/>
                </a:solidFill>
              </a:rPr>
              <a:t>下半部分</a:t>
            </a:r>
            <a:r>
              <a:rPr lang="zh-CN" altLang="en-US" sz="2600" dirty="0"/>
              <a:t>；</a:t>
            </a:r>
            <a:endParaRPr lang="en-US" altLang="zh-CN" sz="2600" dirty="0"/>
          </a:p>
          <a:p>
            <a:pPr lvl="1"/>
            <a:r>
              <a:rPr lang="zh-CN" altLang="en-US" sz="2600" dirty="0"/>
              <a:t>二叉树中以</a:t>
            </a:r>
            <a:r>
              <a:rPr lang="zh-CN" altLang="en-US" sz="2600" dirty="0">
                <a:solidFill>
                  <a:schemeClr val="accent3">
                    <a:lumMod val="50000"/>
                  </a:schemeClr>
                </a:solidFill>
              </a:rPr>
              <a:t>根结点</a:t>
            </a:r>
            <a:r>
              <a:rPr lang="zh-CN" altLang="en-US" sz="2600" dirty="0"/>
              <a:t>为分界点，分为</a:t>
            </a:r>
            <a:r>
              <a:rPr lang="zh-CN" altLang="en-US" sz="2600" dirty="0">
                <a:solidFill>
                  <a:srgbClr val="FF0000"/>
                </a:solidFill>
              </a:rPr>
              <a:t>左子树</a:t>
            </a:r>
            <a:r>
              <a:rPr lang="zh-CN" altLang="en-US" sz="2600" dirty="0"/>
              <a:t>和</a:t>
            </a:r>
            <a:r>
              <a:rPr lang="zh-CN" altLang="en-US" sz="2600" dirty="0">
                <a:solidFill>
                  <a:srgbClr val="00B0F0"/>
                </a:solidFill>
              </a:rPr>
              <a:t>右子树</a:t>
            </a:r>
            <a:r>
              <a:rPr lang="zh-CN" altLang="en-US" sz="2600" dirty="0"/>
              <a:t>。</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20</a:t>
            </a:fld>
            <a:endParaRPr lang="zh-CN" altLang="en-US"/>
          </a:p>
        </p:txBody>
      </p:sp>
      <p:pic>
        <p:nvPicPr>
          <p:cNvPr id="5" name="图片 4">
            <a:extLst>
              <a:ext uri="{FF2B5EF4-FFF2-40B4-BE49-F238E27FC236}">
                <a16:creationId xmlns:a16="http://schemas.microsoft.com/office/drawing/2014/main" id="{1EE16354-C347-4090-89DA-9632BCF3BDE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68531" y="3997298"/>
            <a:ext cx="6179036" cy="518213"/>
          </a:xfrm>
          <a:prstGeom prst="rect">
            <a:avLst/>
          </a:prstGeom>
        </p:spPr>
      </p:pic>
      <p:pic>
        <p:nvPicPr>
          <p:cNvPr id="9" name="图片 8">
            <a:extLst>
              <a:ext uri="{FF2B5EF4-FFF2-40B4-BE49-F238E27FC236}">
                <a16:creationId xmlns:a16="http://schemas.microsoft.com/office/drawing/2014/main" id="{BF6CE43A-F2CB-4D89-90C9-293AB7B3684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33378" y="4647256"/>
            <a:ext cx="3046228" cy="467472"/>
          </a:xfrm>
          <a:prstGeom prst="rect">
            <a:avLst/>
          </a:prstGeom>
        </p:spPr>
      </p:pic>
      <p:pic>
        <p:nvPicPr>
          <p:cNvPr id="11" name="图片 10">
            <a:extLst>
              <a:ext uri="{FF2B5EF4-FFF2-40B4-BE49-F238E27FC236}">
                <a16:creationId xmlns:a16="http://schemas.microsoft.com/office/drawing/2014/main" id="{1F1CFBFF-8A94-44BD-AEA4-80B4467AD50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7799" y="5042468"/>
            <a:ext cx="5326690" cy="1031872"/>
          </a:xfrm>
          <a:prstGeom prst="rect">
            <a:avLst/>
          </a:prstGeom>
        </p:spPr>
      </p:pic>
      <p:pic>
        <p:nvPicPr>
          <p:cNvPr id="13" name="图片 12">
            <a:extLst>
              <a:ext uri="{FF2B5EF4-FFF2-40B4-BE49-F238E27FC236}">
                <a16:creationId xmlns:a16="http://schemas.microsoft.com/office/drawing/2014/main" id="{3AF7BFD6-75DF-4795-B74F-196E94CAD63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3515" y="3503249"/>
            <a:ext cx="3694311" cy="2698681"/>
          </a:xfrm>
          <a:prstGeom prst="rect">
            <a:avLst/>
          </a:prstGeom>
        </p:spPr>
      </p:pic>
      <p:sp>
        <p:nvSpPr>
          <p:cNvPr id="6" name="矩形 5">
            <a:extLst>
              <a:ext uri="{FF2B5EF4-FFF2-40B4-BE49-F238E27FC236}">
                <a16:creationId xmlns:a16="http://schemas.microsoft.com/office/drawing/2014/main" id="{A23F0041-BC53-43D8-80CE-D6AEEF713BDA}"/>
              </a:ext>
            </a:extLst>
          </p:cNvPr>
          <p:cNvSpPr/>
          <p:nvPr/>
        </p:nvSpPr>
        <p:spPr>
          <a:xfrm>
            <a:off x="9169248" y="6320503"/>
            <a:ext cx="2339102" cy="461665"/>
          </a:xfrm>
          <a:prstGeom prst="rect">
            <a:avLst/>
          </a:prstGeom>
        </p:spPr>
        <p:txBody>
          <a:bodyPr wrap="none">
            <a:spAutoFit/>
          </a:bodyPr>
          <a:lstStyle/>
          <a:p>
            <a:pPr lvl="0" defTabSz="914400">
              <a:defRPr/>
            </a:pPr>
            <a:r>
              <a:rPr lang="zh-CN" altLang="en-US" sz="2400" dirty="0">
                <a:solidFill>
                  <a:srgbClr val="FFFF00"/>
                </a:solidFill>
              </a:rPr>
              <a:t>类似于满二叉树</a:t>
            </a:r>
          </a:p>
        </p:txBody>
      </p:sp>
    </p:spTree>
    <p:extLst>
      <p:ext uri="{BB962C8B-B14F-4D97-AF65-F5344CB8AC3E}">
        <p14:creationId xmlns:p14="http://schemas.microsoft.com/office/powerpoint/2010/main" val="255551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二、折半查找（性能分析）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21</a:t>
            </a:fld>
            <a:endParaRPr lang="zh-CN" altLang="en-US"/>
          </a:p>
        </p:txBody>
      </p:sp>
      <p:pic>
        <p:nvPicPr>
          <p:cNvPr id="6" name="图片 5">
            <a:extLst>
              <a:ext uri="{FF2B5EF4-FFF2-40B4-BE49-F238E27FC236}">
                <a16:creationId xmlns:a16="http://schemas.microsoft.com/office/drawing/2014/main" id="{3BB00B7E-8F09-4034-981D-CFD2FD29DD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026042"/>
            <a:ext cx="7905307" cy="607315"/>
          </a:xfrm>
          <a:prstGeom prst="rect">
            <a:avLst/>
          </a:prstGeom>
        </p:spPr>
      </p:pic>
      <p:pic>
        <p:nvPicPr>
          <p:cNvPr id="5" name="图片 4">
            <a:extLst>
              <a:ext uri="{FF2B5EF4-FFF2-40B4-BE49-F238E27FC236}">
                <a16:creationId xmlns:a16="http://schemas.microsoft.com/office/drawing/2014/main" id="{9DB969F3-6E7E-44A1-ACE5-961048C8A3D0}"/>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54415" y="3679053"/>
            <a:ext cx="5898801" cy="453383"/>
          </a:xfrm>
          <a:prstGeom prst="rect">
            <a:avLst/>
          </a:prstGeom>
        </p:spPr>
      </p:pic>
      <p:pic>
        <p:nvPicPr>
          <p:cNvPr id="7" name="图片 6">
            <a:extLst>
              <a:ext uri="{FF2B5EF4-FFF2-40B4-BE49-F238E27FC236}">
                <a16:creationId xmlns:a16="http://schemas.microsoft.com/office/drawing/2014/main" id="{18DAB0FC-CEE9-4206-9ACC-FC9A4A02BE73}"/>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6209274" y="3706931"/>
            <a:ext cx="5580465" cy="453383"/>
          </a:xfrm>
          <a:prstGeom prst="rect">
            <a:avLst/>
          </a:prstGeom>
        </p:spPr>
      </p:pic>
      <p:pic>
        <p:nvPicPr>
          <p:cNvPr id="9" name="图片 8">
            <a:extLst>
              <a:ext uri="{FF2B5EF4-FFF2-40B4-BE49-F238E27FC236}">
                <a16:creationId xmlns:a16="http://schemas.microsoft.com/office/drawing/2014/main" id="{FBBD8FDF-D3E8-4F7F-8926-8473132B83CD}"/>
              </a:ext>
            </a:extLst>
          </p:cNvPr>
          <p:cNvPicPr>
            <a:picLocks noChangeAspect="1"/>
          </p:cNvPicPr>
          <p:nvPr/>
        </p:nvPicPr>
        <p:blipFill rotWithShape="1">
          <a:blip r:embed="rId6">
            <a:clrChange>
              <a:clrFrom>
                <a:srgbClr val="FFFFFF"/>
              </a:clrFrom>
              <a:clrTo>
                <a:srgbClr val="FFFFFF">
                  <a:alpha val="0"/>
                </a:srgbClr>
              </a:clrTo>
            </a:clrChange>
          </a:blip>
          <a:srcRect b="3613"/>
          <a:stretch/>
        </p:blipFill>
        <p:spPr>
          <a:xfrm>
            <a:off x="1387550" y="4372816"/>
            <a:ext cx="7894674" cy="597400"/>
          </a:xfrm>
          <a:prstGeom prst="rect">
            <a:avLst/>
          </a:prstGeom>
        </p:spPr>
      </p:pic>
      <p:pic>
        <p:nvPicPr>
          <p:cNvPr id="10" name="图片 9">
            <a:extLst>
              <a:ext uri="{FF2B5EF4-FFF2-40B4-BE49-F238E27FC236}">
                <a16:creationId xmlns:a16="http://schemas.microsoft.com/office/drawing/2014/main" id="{0005EC62-D6C3-43C6-AA5C-337808440C1D}"/>
              </a:ext>
            </a:extLst>
          </p:cNvPr>
          <p:cNvPicPr>
            <a:picLocks noChangeAspect="1"/>
          </p:cNvPicPr>
          <p:nvPr/>
        </p:nvPicPr>
        <p:blipFill rotWithShape="1">
          <a:blip r:embed="rId7">
            <a:clrChange>
              <a:clrFrom>
                <a:srgbClr val="FFFFFF"/>
              </a:clrFrom>
              <a:clrTo>
                <a:srgbClr val="FFFFFF">
                  <a:alpha val="0"/>
                </a:srgbClr>
              </a:clrTo>
            </a:clrChange>
            <a:duotone>
              <a:schemeClr val="accent6">
                <a:shade val="45000"/>
                <a:satMod val="135000"/>
              </a:schemeClr>
              <a:prstClr val="white"/>
            </a:duotone>
          </a:blip>
          <a:srcRect t="4438"/>
          <a:stretch/>
        </p:blipFill>
        <p:spPr>
          <a:xfrm>
            <a:off x="1642731" y="5235334"/>
            <a:ext cx="8240232" cy="488623"/>
          </a:xfrm>
          <a:prstGeom prst="rect">
            <a:avLst/>
          </a:prstGeom>
        </p:spPr>
      </p:pic>
    </p:spTree>
    <p:extLst>
      <p:ext uri="{BB962C8B-B14F-4D97-AF65-F5344CB8AC3E}">
        <p14:creationId xmlns:p14="http://schemas.microsoft.com/office/powerpoint/2010/main" val="18250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二、折半查找（性能分析）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22</a:t>
            </a:fld>
            <a:endParaRPr lang="zh-CN" altLang="en-US"/>
          </a:p>
        </p:txBody>
      </p:sp>
      <p:grpSp>
        <p:nvGrpSpPr>
          <p:cNvPr id="13" name="组合 12">
            <a:extLst>
              <a:ext uri="{FF2B5EF4-FFF2-40B4-BE49-F238E27FC236}">
                <a16:creationId xmlns:a16="http://schemas.microsoft.com/office/drawing/2014/main" id="{52B17281-6B2F-4900-B930-92CC979C1158}"/>
              </a:ext>
            </a:extLst>
          </p:cNvPr>
          <p:cNvGrpSpPr/>
          <p:nvPr/>
        </p:nvGrpSpPr>
        <p:grpSpPr>
          <a:xfrm>
            <a:off x="1584251" y="3123892"/>
            <a:ext cx="8447568" cy="445041"/>
            <a:chOff x="1068572" y="2996301"/>
            <a:chExt cx="8447568" cy="445041"/>
          </a:xfrm>
        </p:grpSpPr>
        <p:pic>
          <p:nvPicPr>
            <p:cNvPr id="11" name="图片 10">
              <a:extLst>
                <a:ext uri="{FF2B5EF4-FFF2-40B4-BE49-F238E27FC236}">
                  <a16:creationId xmlns:a16="http://schemas.microsoft.com/office/drawing/2014/main" id="{47918740-25A3-4923-A722-2F1D289EB81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8572" y="2996301"/>
              <a:ext cx="7889358" cy="445041"/>
            </a:xfrm>
            <a:prstGeom prst="rect">
              <a:avLst/>
            </a:prstGeom>
          </p:spPr>
        </p:pic>
        <p:pic>
          <p:nvPicPr>
            <p:cNvPr id="12" name="图片 11">
              <a:extLst>
                <a:ext uri="{FF2B5EF4-FFF2-40B4-BE49-F238E27FC236}">
                  <a16:creationId xmlns:a16="http://schemas.microsoft.com/office/drawing/2014/main" id="{B2CF15EB-6DB2-40BC-A48D-F532279BFF44}"/>
                </a:ext>
              </a:extLst>
            </p:cNvPr>
            <p:cNvPicPr>
              <a:picLocks noChangeAspect="1"/>
            </p:cNvPicPr>
            <p:nvPr/>
          </p:nvPicPr>
          <p:blipFill>
            <a:blip r:embed="rId4">
              <a:clrChange>
                <a:clrFrom>
                  <a:srgbClr val="F5F4F2"/>
                </a:clrFrom>
                <a:clrTo>
                  <a:srgbClr val="F5F4F2">
                    <a:alpha val="0"/>
                  </a:srgbClr>
                </a:clrTo>
              </a:clrChange>
            </a:blip>
            <a:stretch>
              <a:fillRect/>
            </a:stretch>
          </p:blipFill>
          <p:spPr>
            <a:xfrm>
              <a:off x="8957930" y="3038190"/>
              <a:ext cx="558210" cy="403152"/>
            </a:xfrm>
            <a:prstGeom prst="rect">
              <a:avLst/>
            </a:prstGeom>
          </p:spPr>
        </p:pic>
      </p:grpSp>
      <p:pic>
        <p:nvPicPr>
          <p:cNvPr id="14" name="图片 13">
            <a:extLst>
              <a:ext uri="{FF2B5EF4-FFF2-40B4-BE49-F238E27FC236}">
                <a16:creationId xmlns:a16="http://schemas.microsoft.com/office/drawing/2014/main" id="{32B27915-603A-49D6-A055-3C622C56FA0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84252" y="3660873"/>
            <a:ext cx="3960628" cy="456825"/>
          </a:xfrm>
          <a:prstGeom prst="rect">
            <a:avLst/>
          </a:prstGeom>
        </p:spPr>
      </p:pic>
      <p:pic>
        <p:nvPicPr>
          <p:cNvPr id="15" name="图片 14">
            <a:extLst>
              <a:ext uri="{FF2B5EF4-FFF2-40B4-BE49-F238E27FC236}">
                <a16:creationId xmlns:a16="http://schemas.microsoft.com/office/drawing/2014/main" id="{66163554-DAF3-472D-ADE3-2DE00886E5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01481" y="4174481"/>
            <a:ext cx="6756990" cy="523873"/>
          </a:xfrm>
          <a:prstGeom prst="rect">
            <a:avLst/>
          </a:prstGeom>
        </p:spPr>
      </p:pic>
      <p:pic>
        <p:nvPicPr>
          <p:cNvPr id="16" name="图片 15">
            <a:extLst>
              <a:ext uri="{FF2B5EF4-FFF2-40B4-BE49-F238E27FC236}">
                <a16:creationId xmlns:a16="http://schemas.microsoft.com/office/drawing/2014/main" id="{DBFA5082-5617-453B-8F88-BD63F5806BE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5684" y="4925877"/>
            <a:ext cx="7889359" cy="985591"/>
          </a:xfrm>
          <a:prstGeom prst="rect">
            <a:avLst/>
          </a:prstGeom>
        </p:spPr>
      </p:pic>
    </p:spTree>
    <p:extLst>
      <p:ext uri="{BB962C8B-B14F-4D97-AF65-F5344CB8AC3E}">
        <p14:creationId xmlns:p14="http://schemas.microsoft.com/office/powerpoint/2010/main" val="129701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二、折半查找（特点）</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23</a:t>
            </a:fld>
            <a:endParaRPr lang="zh-CN" altLang="en-US"/>
          </a:p>
        </p:txBody>
      </p:sp>
      <p:pic>
        <p:nvPicPr>
          <p:cNvPr id="5" name="图片 4">
            <a:extLst>
              <a:ext uri="{FF2B5EF4-FFF2-40B4-BE49-F238E27FC236}">
                <a16:creationId xmlns:a16="http://schemas.microsoft.com/office/drawing/2014/main" id="{8685835E-AFF8-41CE-9A93-3F1538D2DB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21342" y="3048873"/>
            <a:ext cx="9149316" cy="1045490"/>
          </a:xfrm>
          <a:prstGeom prst="rect">
            <a:avLst/>
          </a:prstGeom>
        </p:spPr>
      </p:pic>
      <p:pic>
        <p:nvPicPr>
          <p:cNvPr id="6" name="图片 5">
            <a:extLst>
              <a:ext uri="{FF2B5EF4-FFF2-40B4-BE49-F238E27FC236}">
                <a16:creationId xmlns:a16="http://schemas.microsoft.com/office/drawing/2014/main" id="{2AE35412-1CE1-47D6-BDC0-EA6BD4B41B6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2985" y="4562538"/>
            <a:ext cx="9358929" cy="991607"/>
          </a:xfrm>
          <a:prstGeom prst="rect">
            <a:avLst/>
          </a:prstGeom>
        </p:spPr>
      </p:pic>
    </p:spTree>
    <p:extLst>
      <p:ext uri="{BB962C8B-B14F-4D97-AF65-F5344CB8AC3E}">
        <p14:creationId xmlns:p14="http://schemas.microsoft.com/office/powerpoint/2010/main" val="256979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a:t>
            </a:r>
            <a:endParaRPr lang="en-US" altLang="zh-CN" sz="2800" dirty="0"/>
          </a:p>
          <a:p>
            <a:pPr lvl="1"/>
            <a:r>
              <a:rPr lang="zh-CN" altLang="en-US" sz="2800" dirty="0"/>
              <a:t>分块查找是一种分块有序表（或称 索引顺序表）的查找，</a:t>
            </a:r>
            <a:endParaRPr lang="en-US" altLang="zh-CN" sz="2800" dirty="0"/>
          </a:p>
          <a:p>
            <a:pPr marL="457200" lvl="1" indent="0">
              <a:buNone/>
            </a:pPr>
            <a:r>
              <a:rPr lang="en-US" altLang="zh-CN" sz="2800" dirty="0"/>
              <a:t>                   </a:t>
            </a:r>
            <a:r>
              <a:rPr lang="zh-CN" altLang="en-US" sz="2800" dirty="0"/>
              <a:t>是顺序查找和折半查找的简单结合。</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24</a:t>
            </a:fld>
            <a:endParaRPr lang="zh-CN" altLang="en-US"/>
          </a:p>
        </p:txBody>
      </p:sp>
      <p:pic>
        <p:nvPicPr>
          <p:cNvPr id="7" name="图片 6">
            <a:extLst>
              <a:ext uri="{FF2B5EF4-FFF2-40B4-BE49-F238E27FC236}">
                <a16:creationId xmlns:a16="http://schemas.microsoft.com/office/drawing/2014/main" id="{277A48DB-1411-4C7E-B97D-3393DDA9D6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4240" y="4166793"/>
            <a:ext cx="8354785" cy="941984"/>
          </a:xfrm>
          <a:prstGeom prst="rect">
            <a:avLst/>
          </a:prstGeom>
        </p:spPr>
      </p:pic>
      <p:pic>
        <p:nvPicPr>
          <p:cNvPr id="9" name="图片 8">
            <a:extLst>
              <a:ext uri="{FF2B5EF4-FFF2-40B4-BE49-F238E27FC236}">
                <a16:creationId xmlns:a16="http://schemas.microsoft.com/office/drawing/2014/main" id="{9CE11013-EEB2-48C4-8247-57C17A2517B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5108777"/>
            <a:ext cx="8964386" cy="992223"/>
          </a:xfrm>
          <a:prstGeom prst="rect">
            <a:avLst/>
          </a:prstGeom>
        </p:spPr>
      </p:pic>
    </p:spTree>
    <p:extLst>
      <p:ext uri="{BB962C8B-B14F-4D97-AF65-F5344CB8AC3E}">
        <p14:creationId xmlns:p14="http://schemas.microsoft.com/office/powerpoint/2010/main" val="29662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三、分块查找（分块有序表）</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25</a:t>
            </a:fld>
            <a:endParaRPr lang="zh-CN" altLang="en-US"/>
          </a:p>
        </p:txBody>
      </p:sp>
      <p:pic>
        <p:nvPicPr>
          <p:cNvPr id="5" name="图片 4">
            <a:extLst>
              <a:ext uri="{FF2B5EF4-FFF2-40B4-BE49-F238E27FC236}">
                <a16:creationId xmlns:a16="http://schemas.microsoft.com/office/drawing/2014/main" id="{BE3C8A02-82E4-4EA1-8995-0DF43D5998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314" y="2960866"/>
            <a:ext cx="5680342" cy="936267"/>
          </a:xfrm>
          <a:prstGeom prst="rect">
            <a:avLst/>
          </a:prstGeom>
        </p:spPr>
      </p:pic>
      <p:pic>
        <p:nvPicPr>
          <p:cNvPr id="6" name="图片 5">
            <a:extLst>
              <a:ext uri="{FF2B5EF4-FFF2-40B4-BE49-F238E27FC236}">
                <a16:creationId xmlns:a16="http://schemas.microsoft.com/office/drawing/2014/main" id="{66BBAF4A-EFCF-4CA7-B2BA-253344DB328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3216" y="2656990"/>
            <a:ext cx="5036401" cy="1353394"/>
          </a:xfrm>
          <a:prstGeom prst="rect">
            <a:avLst/>
          </a:prstGeom>
        </p:spPr>
      </p:pic>
      <p:pic>
        <p:nvPicPr>
          <p:cNvPr id="11" name="图片 10">
            <a:extLst>
              <a:ext uri="{FF2B5EF4-FFF2-40B4-BE49-F238E27FC236}">
                <a16:creationId xmlns:a16="http://schemas.microsoft.com/office/drawing/2014/main" id="{87E5EF8B-01D7-488B-8B6A-31CDD5F20EE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spTree>
    <p:extLst>
      <p:ext uri="{BB962C8B-B14F-4D97-AF65-F5344CB8AC3E}">
        <p14:creationId xmlns:p14="http://schemas.microsoft.com/office/powerpoint/2010/main" val="206747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三、分块查找（举例）</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26</a:t>
            </a:fld>
            <a:endParaRPr lang="zh-CN" altLang="en-US"/>
          </a:p>
        </p:txBody>
      </p:sp>
      <p:pic>
        <p:nvPicPr>
          <p:cNvPr id="11" name="图片 10">
            <a:extLst>
              <a:ext uri="{FF2B5EF4-FFF2-40B4-BE49-F238E27FC236}">
                <a16:creationId xmlns:a16="http://schemas.microsoft.com/office/drawing/2014/main" id="{87E5EF8B-01D7-488B-8B6A-31CDD5F20EE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pic>
        <p:nvPicPr>
          <p:cNvPr id="7" name="图片 6">
            <a:extLst>
              <a:ext uri="{FF2B5EF4-FFF2-40B4-BE49-F238E27FC236}">
                <a16:creationId xmlns:a16="http://schemas.microsoft.com/office/drawing/2014/main" id="{8B960D3F-7742-4FC9-9102-AFC434B5E1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00702" y="6169283"/>
            <a:ext cx="1963365" cy="651640"/>
          </a:xfrm>
          <a:prstGeom prst="rect">
            <a:avLst/>
          </a:prstGeom>
        </p:spPr>
      </p:pic>
      <p:pic>
        <p:nvPicPr>
          <p:cNvPr id="9" name="图片 8">
            <a:extLst>
              <a:ext uri="{FF2B5EF4-FFF2-40B4-BE49-F238E27FC236}">
                <a16:creationId xmlns:a16="http://schemas.microsoft.com/office/drawing/2014/main" id="{C8A0F7DB-0A8C-4EA9-A981-983B44DFD2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12346" y="2889197"/>
            <a:ext cx="6942826" cy="566286"/>
          </a:xfrm>
          <a:prstGeom prst="rect">
            <a:avLst/>
          </a:prstGeom>
        </p:spPr>
      </p:pic>
      <p:pic>
        <p:nvPicPr>
          <p:cNvPr id="10" name="图片 9">
            <a:extLst>
              <a:ext uri="{FF2B5EF4-FFF2-40B4-BE49-F238E27FC236}">
                <a16:creationId xmlns:a16="http://schemas.microsoft.com/office/drawing/2014/main" id="{CE62FBCB-A692-4107-B080-5C225EEFC7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7957" y="3112462"/>
            <a:ext cx="324173" cy="686041"/>
          </a:xfrm>
          <a:prstGeom prst="rect">
            <a:avLst/>
          </a:prstGeom>
        </p:spPr>
      </p:pic>
      <p:pic>
        <p:nvPicPr>
          <p:cNvPr id="12" name="图片 11">
            <a:extLst>
              <a:ext uri="{FF2B5EF4-FFF2-40B4-BE49-F238E27FC236}">
                <a16:creationId xmlns:a16="http://schemas.microsoft.com/office/drawing/2014/main" id="{4097CC3B-76EA-40FB-9BD2-3F6D78AF899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212346" y="3393485"/>
            <a:ext cx="4656827" cy="872096"/>
          </a:xfrm>
          <a:prstGeom prst="rect">
            <a:avLst/>
          </a:prstGeom>
        </p:spPr>
      </p:pic>
      <p:pic>
        <p:nvPicPr>
          <p:cNvPr id="13" name="图片 12">
            <a:extLst>
              <a:ext uri="{FF2B5EF4-FFF2-40B4-BE49-F238E27FC236}">
                <a16:creationId xmlns:a16="http://schemas.microsoft.com/office/drawing/2014/main" id="{163DC92E-29C4-498D-AC75-2501DDA659BB}"/>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869173" y="6129749"/>
            <a:ext cx="504174" cy="728251"/>
          </a:xfrm>
          <a:prstGeom prst="rect">
            <a:avLst/>
          </a:prstGeom>
        </p:spPr>
      </p:pic>
      <p:pic>
        <p:nvPicPr>
          <p:cNvPr id="14" name="图片 13">
            <a:extLst>
              <a:ext uri="{FF2B5EF4-FFF2-40B4-BE49-F238E27FC236}">
                <a16:creationId xmlns:a16="http://schemas.microsoft.com/office/drawing/2014/main" id="{C5DC6117-9CB3-423B-986D-BAF595156F64}"/>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6595254" y="6109873"/>
            <a:ext cx="504174" cy="728251"/>
          </a:xfrm>
          <a:prstGeom prst="rect">
            <a:avLst/>
          </a:prstGeom>
        </p:spPr>
      </p:pic>
      <p:pic>
        <p:nvPicPr>
          <p:cNvPr id="15" name="图片 14">
            <a:extLst>
              <a:ext uri="{FF2B5EF4-FFF2-40B4-BE49-F238E27FC236}">
                <a16:creationId xmlns:a16="http://schemas.microsoft.com/office/drawing/2014/main" id="{7459244D-0121-4BE9-AFC4-016CC1991BB2}"/>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73409" y="6109872"/>
            <a:ext cx="504174" cy="728251"/>
          </a:xfrm>
          <a:prstGeom prst="rect">
            <a:avLst/>
          </a:prstGeom>
        </p:spPr>
      </p:pic>
    </p:spTree>
    <p:extLst>
      <p:ext uri="{BB962C8B-B14F-4D97-AF65-F5344CB8AC3E}">
        <p14:creationId xmlns:p14="http://schemas.microsoft.com/office/powerpoint/2010/main" val="44228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三、分块查找（性能分析）</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27</a:t>
            </a:fld>
            <a:endParaRPr lang="zh-CN" altLang="en-US"/>
          </a:p>
        </p:txBody>
      </p:sp>
      <p:pic>
        <p:nvPicPr>
          <p:cNvPr id="5" name="图片 4">
            <a:extLst>
              <a:ext uri="{FF2B5EF4-FFF2-40B4-BE49-F238E27FC236}">
                <a16:creationId xmlns:a16="http://schemas.microsoft.com/office/drawing/2014/main" id="{E60D42D2-DD21-40AB-B536-6F7F732E23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5216" y="2931914"/>
            <a:ext cx="6750724" cy="778779"/>
          </a:xfrm>
          <a:prstGeom prst="rect">
            <a:avLst/>
          </a:prstGeom>
        </p:spPr>
      </p:pic>
      <p:pic>
        <p:nvPicPr>
          <p:cNvPr id="6" name="图片 5">
            <a:extLst>
              <a:ext uri="{FF2B5EF4-FFF2-40B4-BE49-F238E27FC236}">
                <a16:creationId xmlns:a16="http://schemas.microsoft.com/office/drawing/2014/main" id="{E918DD74-47E8-4B02-A37C-1982EEB9DA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595" y="3897314"/>
            <a:ext cx="5576777" cy="795620"/>
          </a:xfrm>
          <a:prstGeom prst="rect">
            <a:avLst/>
          </a:prstGeom>
          <a:ln>
            <a:solidFill>
              <a:srgbClr val="00B0F0"/>
            </a:solidFill>
          </a:ln>
        </p:spPr>
      </p:pic>
      <p:pic>
        <p:nvPicPr>
          <p:cNvPr id="16" name="图片 15">
            <a:extLst>
              <a:ext uri="{FF2B5EF4-FFF2-40B4-BE49-F238E27FC236}">
                <a16:creationId xmlns:a16="http://schemas.microsoft.com/office/drawing/2014/main" id="{9E560CDF-407B-4658-B038-A7D4256DCE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372" y="3850428"/>
            <a:ext cx="5789554" cy="822936"/>
          </a:xfrm>
          <a:prstGeom prst="rect">
            <a:avLst/>
          </a:prstGeom>
          <a:ln>
            <a:solidFill>
              <a:srgbClr val="00B0F0"/>
            </a:solidFill>
          </a:ln>
        </p:spPr>
      </p:pic>
      <p:pic>
        <p:nvPicPr>
          <p:cNvPr id="18" name="图片 17">
            <a:extLst>
              <a:ext uri="{FF2B5EF4-FFF2-40B4-BE49-F238E27FC236}">
                <a16:creationId xmlns:a16="http://schemas.microsoft.com/office/drawing/2014/main" id="{449345BA-D47A-4D5B-8CBE-DF3A35E3C4C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415132" y="5294710"/>
            <a:ext cx="5180479" cy="562422"/>
          </a:xfrm>
          <a:prstGeom prst="rect">
            <a:avLst/>
          </a:prstGeom>
        </p:spPr>
      </p:pic>
    </p:spTree>
    <p:extLst>
      <p:ext uri="{BB962C8B-B14F-4D97-AF65-F5344CB8AC3E}">
        <p14:creationId xmlns:p14="http://schemas.microsoft.com/office/powerpoint/2010/main" val="285702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一、动态查找表</a:t>
            </a:r>
            <a:endParaRPr lang="en-US" altLang="zh-CN" sz="2800" dirty="0"/>
          </a:p>
          <a:p>
            <a:pPr lvl="1"/>
            <a:r>
              <a:rPr lang="zh-CN" altLang="en-US" sz="2600" dirty="0"/>
              <a:t>表本身是在查找过程中动态生成的。</a:t>
            </a:r>
            <a:endParaRPr lang="en-US" altLang="zh-CN" sz="2600" dirty="0"/>
          </a:p>
          <a:p>
            <a:pPr lvl="1"/>
            <a:r>
              <a:rPr lang="zh-CN" altLang="en-US" sz="2600" dirty="0"/>
              <a:t>若表中存在着其关键字等于查找关键字</a:t>
            </a:r>
            <a:r>
              <a:rPr lang="en-US" altLang="zh-CN" sz="2600" dirty="0"/>
              <a:t>key</a:t>
            </a:r>
            <a:r>
              <a:rPr lang="zh-CN" altLang="en-US" sz="2600" dirty="0"/>
              <a:t>的记录，则查找成功；</a:t>
            </a:r>
            <a:endParaRPr lang="en-US" altLang="zh-CN" sz="2600" dirty="0"/>
          </a:p>
          <a:p>
            <a:pPr lvl="1"/>
            <a:r>
              <a:rPr lang="zh-CN" altLang="en-US" sz="2600" dirty="0"/>
              <a:t>否则在表中插入插入关键字为</a:t>
            </a:r>
            <a:r>
              <a:rPr lang="en-US" altLang="zh-CN" sz="2600" dirty="0"/>
              <a:t>key</a:t>
            </a:r>
            <a:r>
              <a:rPr lang="zh-CN" altLang="en-US" sz="2600" dirty="0"/>
              <a:t>的记录。</a:t>
            </a:r>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28</a:t>
            </a:fld>
            <a:endParaRPr lang="zh-CN" altLang="en-US"/>
          </a:p>
        </p:txBody>
      </p:sp>
    </p:spTree>
    <p:extLst>
      <p:ext uri="{BB962C8B-B14F-4D97-AF65-F5344CB8AC3E}">
        <p14:creationId xmlns:p14="http://schemas.microsoft.com/office/powerpoint/2010/main" val="33361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二、二叉排序树（定义）</a:t>
            </a:r>
            <a:endParaRPr lang="en-US" altLang="zh-CN" sz="2800" dirty="0"/>
          </a:p>
          <a:p>
            <a:pPr lvl="1"/>
            <a:r>
              <a:rPr lang="zh-CN" altLang="en-US" sz="2600" dirty="0"/>
              <a:t>二叉排序树是：</a:t>
            </a:r>
            <a:endParaRPr lang="en-US" altLang="zh-CN" sz="2600" dirty="0"/>
          </a:p>
          <a:p>
            <a:pPr lvl="1"/>
            <a:r>
              <a:rPr lang="zh-CN" altLang="en-US" sz="2600" dirty="0"/>
              <a:t>（</a:t>
            </a:r>
            <a:r>
              <a:rPr lang="en-US" altLang="zh-CN" sz="2600" dirty="0"/>
              <a:t>1</a:t>
            </a:r>
            <a:r>
              <a:rPr lang="zh-CN" altLang="en-US" sz="2600" dirty="0"/>
              <a:t>）空树或满足以下条件的二叉树：</a:t>
            </a:r>
            <a:endParaRPr lang="en-US" altLang="zh-CN" sz="2600" dirty="0"/>
          </a:p>
          <a:p>
            <a:pPr lvl="1"/>
            <a:r>
              <a:rPr lang="zh-CN" altLang="en-US" sz="2600" dirty="0"/>
              <a:t>（</a:t>
            </a:r>
            <a:r>
              <a:rPr lang="en-US" altLang="zh-CN" sz="2600" dirty="0"/>
              <a:t>2</a:t>
            </a:r>
            <a:r>
              <a:rPr lang="zh-CN" altLang="en-US" sz="2600" dirty="0"/>
              <a:t>）考察树中任意一个结点，</a:t>
            </a:r>
            <a:endParaRPr lang="en-US" altLang="zh-CN" sz="2600" dirty="0"/>
          </a:p>
          <a:p>
            <a:pPr marL="457200" lvl="1" indent="0">
              <a:buNone/>
            </a:pPr>
            <a:r>
              <a:rPr lang="en-US" altLang="zh-CN" sz="2600" dirty="0"/>
              <a:t>(2-1)</a:t>
            </a:r>
            <a:r>
              <a:rPr lang="zh-CN" altLang="en-US" sz="2600" dirty="0"/>
              <a:t>若其左子树不为空，则左子树上的所有结点的关键字都小于根的关键字</a:t>
            </a:r>
            <a:r>
              <a:rPr lang="en-US" altLang="zh-CN" sz="2600" dirty="0"/>
              <a:t>;</a:t>
            </a:r>
          </a:p>
          <a:p>
            <a:pPr marL="457200" lvl="1" indent="0">
              <a:buNone/>
            </a:pPr>
            <a:r>
              <a:rPr lang="en-US" altLang="zh-CN" sz="2600" dirty="0"/>
              <a:t>(2-2)</a:t>
            </a:r>
            <a:r>
              <a:rPr lang="zh-CN" altLang="en-US" sz="2600" dirty="0"/>
              <a:t>若其右子树不为空，则右子树上的所有结点的关键字都大于根的关键字</a:t>
            </a:r>
            <a:r>
              <a:rPr lang="en-US" altLang="zh-CN" sz="2600" dirty="0"/>
              <a:t>;</a:t>
            </a:r>
          </a:p>
          <a:p>
            <a:pPr marL="457200" lvl="1" indent="0">
              <a:buNone/>
            </a:pPr>
            <a:r>
              <a:rPr lang="en-US" altLang="zh-CN" sz="2600" dirty="0"/>
              <a:t>(2-3)</a:t>
            </a:r>
            <a:r>
              <a:rPr lang="zh-CN" altLang="en-US" sz="2600" dirty="0"/>
              <a:t>其左、右子树也都是二叉排序树。</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29</a:t>
            </a:fld>
            <a:endParaRPr lang="zh-CN" altLang="en-US"/>
          </a:p>
        </p:txBody>
      </p:sp>
    </p:spTree>
    <p:extLst>
      <p:ext uri="{BB962C8B-B14F-4D97-AF65-F5344CB8AC3E}">
        <p14:creationId xmlns:p14="http://schemas.microsoft.com/office/powerpoint/2010/main" val="370695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一、查找表</a:t>
            </a:r>
            <a:endParaRPr lang="en-US" altLang="zh-CN" sz="2800" dirty="0"/>
          </a:p>
          <a:p>
            <a:pPr lvl="1"/>
            <a:r>
              <a:rPr lang="zh-CN" altLang="en-US" sz="2800" dirty="0"/>
              <a:t>分类：</a:t>
            </a:r>
            <a:endParaRPr lang="en-US" altLang="zh-CN" sz="2800" dirty="0"/>
          </a:p>
          <a:p>
            <a:pPr lvl="2"/>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a:t>
            </a:fld>
            <a:endParaRPr lang="zh-CN" altLang="en-US"/>
          </a:p>
        </p:txBody>
      </p:sp>
      <p:pic>
        <p:nvPicPr>
          <p:cNvPr id="10" name="图片 9">
            <a:extLst>
              <a:ext uri="{FF2B5EF4-FFF2-40B4-BE49-F238E27FC236}">
                <a16:creationId xmlns:a16="http://schemas.microsoft.com/office/drawing/2014/main" id="{3004D6D0-D58C-4674-991E-80FEF030CCB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20888" y="3074744"/>
            <a:ext cx="5404756" cy="971265"/>
          </a:xfrm>
          <a:prstGeom prst="rect">
            <a:avLst/>
          </a:prstGeom>
        </p:spPr>
      </p:pic>
      <p:pic>
        <p:nvPicPr>
          <p:cNvPr id="11" name="图片 10">
            <a:extLst>
              <a:ext uri="{FF2B5EF4-FFF2-40B4-BE49-F238E27FC236}">
                <a16:creationId xmlns:a16="http://schemas.microsoft.com/office/drawing/2014/main" id="{B6254333-57EA-4F61-8A8F-70C00EDD0C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20888" y="4176637"/>
            <a:ext cx="7636329" cy="1705240"/>
          </a:xfrm>
          <a:prstGeom prst="rect">
            <a:avLst/>
          </a:prstGeom>
        </p:spPr>
      </p:pic>
    </p:spTree>
    <p:extLst>
      <p:ext uri="{BB962C8B-B14F-4D97-AF65-F5344CB8AC3E}">
        <p14:creationId xmlns:p14="http://schemas.microsoft.com/office/powerpoint/2010/main" val="263311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30</a:t>
            </a:fld>
            <a:endParaRPr lang="zh-CN" altLang="en-US"/>
          </a:p>
        </p:txBody>
      </p:sp>
      <p:pic>
        <p:nvPicPr>
          <p:cNvPr id="5" name="图片 4">
            <a:extLst>
              <a:ext uri="{FF2B5EF4-FFF2-40B4-BE49-F238E27FC236}">
                <a16:creationId xmlns:a16="http://schemas.microsoft.com/office/drawing/2014/main" id="{2E84E300-6DFB-4686-A4AA-967141F43D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3263" y="2889197"/>
            <a:ext cx="3993527" cy="2961440"/>
          </a:xfrm>
          <a:prstGeom prst="rect">
            <a:avLst/>
          </a:prstGeom>
        </p:spPr>
      </p:pic>
      <p:pic>
        <p:nvPicPr>
          <p:cNvPr id="6" name="图片 5">
            <a:extLst>
              <a:ext uri="{FF2B5EF4-FFF2-40B4-BE49-F238E27FC236}">
                <a16:creationId xmlns:a16="http://schemas.microsoft.com/office/drawing/2014/main" id="{54EA5E4D-B60E-4591-87E5-5C4BC477D1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19042" y="5700124"/>
            <a:ext cx="2161844" cy="476626"/>
          </a:xfrm>
          <a:prstGeom prst="rect">
            <a:avLst/>
          </a:prstGeom>
        </p:spPr>
      </p:pic>
      <p:pic>
        <p:nvPicPr>
          <p:cNvPr id="7" name="图片 6">
            <a:extLst>
              <a:ext uri="{FF2B5EF4-FFF2-40B4-BE49-F238E27FC236}">
                <a16:creationId xmlns:a16="http://schemas.microsoft.com/office/drawing/2014/main" id="{0DD2D744-EF0A-47DB-A3E5-E34FABBDE0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38012" y="2844210"/>
            <a:ext cx="3942982" cy="2796441"/>
          </a:xfrm>
          <a:prstGeom prst="rect">
            <a:avLst/>
          </a:prstGeom>
        </p:spPr>
      </p:pic>
      <p:pic>
        <p:nvPicPr>
          <p:cNvPr id="9" name="图片 8">
            <a:extLst>
              <a:ext uri="{FF2B5EF4-FFF2-40B4-BE49-F238E27FC236}">
                <a16:creationId xmlns:a16="http://schemas.microsoft.com/office/drawing/2014/main" id="{A13756DC-E5F5-495F-BA1D-65D250C31D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90026" y="5635608"/>
            <a:ext cx="2438954" cy="430057"/>
          </a:xfrm>
          <a:prstGeom prst="rect">
            <a:avLst/>
          </a:prstGeom>
        </p:spPr>
      </p:pic>
    </p:spTree>
    <p:extLst>
      <p:ext uri="{BB962C8B-B14F-4D97-AF65-F5344CB8AC3E}">
        <p14:creationId xmlns:p14="http://schemas.microsoft.com/office/powerpoint/2010/main" val="24084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二、二叉排序树（查找）</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31</a:t>
            </a:fld>
            <a:endParaRPr lang="zh-CN" altLang="en-US"/>
          </a:p>
        </p:txBody>
      </p:sp>
      <p:pic>
        <p:nvPicPr>
          <p:cNvPr id="10" name="图片 9">
            <a:extLst>
              <a:ext uri="{FF2B5EF4-FFF2-40B4-BE49-F238E27FC236}">
                <a16:creationId xmlns:a16="http://schemas.microsoft.com/office/drawing/2014/main" id="{D6DF9ABE-39AA-420B-8D0D-2722815133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2846" y="2931807"/>
            <a:ext cx="4492589" cy="466818"/>
          </a:xfrm>
          <a:prstGeom prst="rect">
            <a:avLst/>
          </a:prstGeom>
        </p:spPr>
      </p:pic>
      <p:pic>
        <p:nvPicPr>
          <p:cNvPr id="11" name="图片 10">
            <a:extLst>
              <a:ext uri="{FF2B5EF4-FFF2-40B4-BE49-F238E27FC236}">
                <a16:creationId xmlns:a16="http://schemas.microsoft.com/office/drawing/2014/main" id="{67A434D0-BB04-4FF3-B7EB-38606252AB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5038" y="3416154"/>
            <a:ext cx="2254102" cy="495902"/>
          </a:xfrm>
          <a:prstGeom prst="rect">
            <a:avLst/>
          </a:prstGeom>
        </p:spPr>
      </p:pic>
      <p:pic>
        <p:nvPicPr>
          <p:cNvPr id="12" name="图片 11">
            <a:extLst>
              <a:ext uri="{FF2B5EF4-FFF2-40B4-BE49-F238E27FC236}">
                <a16:creationId xmlns:a16="http://schemas.microsoft.com/office/drawing/2014/main" id="{8BC2474A-D42E-48C9-B37C-E80F0BB76E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0" y="3925582"/>
            <a:ext cx="3592033" cy="2132770"/>
          </a:xfrm>
          <a:prstGeom prst="rect">
            <a:avLst/>
          </a:prstGeom>
        </p:spPr>
      </p:pic>
      <p:pic>
        <p:nvPicPr>
          <p:cNvPr id="13" name="图片 12">
            <a:extLst>
              <a:ext uri="{FF2B5EF4-FFF2-40B4-BE49-F238E27FC236}">
                <a16:creationId xmlns:a16="http://schemas.microsoft.com/office/drawing/2014/main" id="{6768B2B6-F527-4053-BDA9-6670A30595C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42058" y="2511741"/>
            <a:ext cx="3993527" cy="2961440"/>
          </a:xfrm>
          <a:prstGeom prst="rect">
            <a:avLst/>
          </a:prstGeom>
        </p:spPr>
      </p:pic>
      <p:pic>
        <p:nvPicPr>
          <p:cNvPr id="14" name="图片 13">
            <a:extLst>
              <a:ext uri="{FF2B5EF4-FFF2-40B4-BE49-F238E27FC236}">
                <a16:creationId xmlns:a16="http://schemas.microsoft.com/office/drawing/2014/main" id="{35798FB3-9C56-4801-BDCC-321E792AF71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56412" y="5593179"/>
            <a:ext cx="3682409" cy="460301"/>
          </a:xfrm>
          <a:prstGeom prst="rect">
            <a:avLst/>
          </a:prstGeom>
        </p:spPr>
      </p:pic>
      <p:pic>
        <p:nvPicPr>
          <p:cNvPr id="15" name="图片 14">
            <a:extLst>
              <a:ext uri="{FF2B5EF4-FFF2-40B4-BE49-F238E27FC236}">
                <a16:creationId xmlns:a16="http://schemas.microsoft.com/office/drawing/2014/main" id="{28127795-D1FD-4ADA-BFAD-C5E039B32B17}"/>
              </a:ext>
            </a:extLst>
          </p:cNvPr>
          <p:cNvPicPr>
            <a:picLocks noChangeAspect="1"/>
          </p:cNvPicPr>
          <p:nvPr/>
        </p:nvPicPr>
        <p:blipFill rotWithShape="1">
          <a:blip r:embed="rId8">
            <a:clrChange>
              <a:clrFrom>
                <a:srgbClr val="FFFFFF"/>
              </a:clrFrom>
              <a:clrTo>
                <a:srgbClr val="FFFFFF">
                  <a:alpha val="0"/>
                </a:srgbClr>
              </a:clrTo>
            </a:clrChange>
          </a:blip>
          <a:srcRect r="1436" b="10211"/>
          <a:stretch/>
        </p:blipFill>
        <p:spPr>
          <a:xfrm>
            <a:off x="8665680" y="5637500"/>
            <a:ext cx="2753865" cy="371658"/>
          </a:xfrm>
          <a:prstGeom prst="rect">
            <a:avLst/>
          </a:prstGeom>
        </p:spPr>
      </p:pic>
      <p:cxnSp>
        <p:nvCxnSpPr>
          <p:cNvPr id="18" name="直接箭头连接符 17">
            <a:extLst>
              <a:ext uri="{FF2B5EF4-FFF2-40B4-BE49-F238E27FC236}">
                <a16:creationId xmlns:a16="http://schemas.microsoft.com/office/drawing/2014/main" id="{C67A343A-1F4B-4A95-8EFC-636B41EC0B96}"/>
              </a:ext>
            </a:extLst>
          </p:cNvPr>
          <p:cNvCxnSpPr>
            <a:cxnSpLocks/>
          </p:cNvCxnSpPr>
          <p:nvPr/>
        </p:nvCxnSpPr>
        <p:spPr>
          <a:xfrm flipH="1">
            <a:off x="8149709" y="2511741"/>
            <a:ext cx="446714" cy="32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2D046BF-DB00-44F5-AAA7-4954E21D50DC}"/>
              </a:ext>
            </a:extLst>
          </p:cNvPr>
          <p:cNvCxnSpPr>
            <a:cxnSpLocks/>
          </p:cNvCxnSpPr>
          <p:nvPr/>
        </p:nvCxnSpPr>
        <p:spPr>
          <a:xfrm>
            <a:off x="8295166" y="3144169"/>
            <a:ext cx="301257" cy="28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789DDF6-7E99-4E1A-BF3C-DAE6391E367B}"/>
              </a:ext>
            </a:extLst>
          </p:cNvPr>
          <p:cNvCxnSpPr>
            <a:cxnSpLocks/>
          </p:cNvCxnSpPr>
          <p:nvPr/>
        </p:nvCxnSpPr>
        <p:spPr>
          <a:xfrm>
            <a:off x="9188353" y="264122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6AEFEC3-01FC-49CE-A513-B9E74E7FA3AE}"/>
              </a:ext>
            </a:extLst>
          </p:cNvPr>
          <p:cNvCxnSpPr>
            <a:cxnSpLocks/>
          </p:cNvCxnSpPr>
          <p:nvPr/>
        </p:nvCxnSpPr>
        <p:spPr>
          <a:xfrm>
            <a:off x="9949531" y="3131323"/>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ECAFAFF-9E43-49B4-9D27-37FC43799FE8}"/>
              </a:ext>
            </a:extLst>
          </p:cNvPr>
          <p:cNvCxnSpPr>
            <a:cxnSpLocks/>
          </p:cNvCxnSpPr>
          <p:nvPr/>
        </p:nvCxnSpPr>
        <p:spPr>
          <a:xfrm>
            <a:off x="10164866" y="4494314"/>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FC7FF07-91C9-41AD-BD5B-6EEAE0209E18}"/>
              </a:ext>
            </a:extLst>
          </p:cNvPr>
          <p:cNvCxnSpPr>
            <a:cxnSpLocks/>
          </p:cNvCxnSpPr>
          <p:nvPr/>
        </p:nvCxnSpPr>
        <p:spPr>
          <a:xfrm flipH="1">
            <a:off x="9768065" y="3898095"/>
            <a:ext cx="274547" cy="275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64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32</a:t>
            </a:fld>
            <a:endParaRPr lang="zh-CN" altLang="en-US"/>
          </a:p>
        </p:txBody>
      </p:sp>
      <p:pic>
        <p:nvPicPr>
          <p:cNvPr id="13" name="图片 12">
            <a:extLst>
              <a:ext uri="{FF2B5EF4-FFF2-40B4-BE49-F238E27FC236}">
                <a16:creationId xmlns:a16="http://schemas.microsoft.com/office/drawing/2014/main"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sp>
        <p:nvSpPr>
          <p:cNvPr id="5" name="矩形 4">
            <a:extLst>
              <a:ext uri="{FF2B5EF4-FFF2-40B4-BE49-F238E27FC236}">
                <a16:creationId xmlns:a16="http://schemas.microsoft.com/office/drawing/2014/main" id="{D250B20F-CD0F-46AD-B7B4-489AB05B1E2D}"/>
              </a:ext>
            </a:extLst>
          </p:cNvPr>
          <p:cNvSpPr/>
          <p:nvPr/>
        </p:nvSpPr>
        <p:spPr>
          <a:xfrm>
            <a:off x="1666474" y="2989152"/>
            <a:ext cx="1415772" cy="584775"/>
          </a:xfrm>
          <a:prstGeom prst="rect">
            <a:avLst/>
          </a:prstGeom>
        </p:spPr>
        <p:txBody>
          <a:bodyPr wrap="none">
            <a:spAutoFit/>
          </a:bodyPr>
          <a:lstStyle/>
          <a:p>
            <a:pPr lvl="0" defTabSz="914400">
              <a:defRPr/>
            </a:pPr>
            <a:r>
              <a:rPr lang="zh-CN" altLang="en-US" sz="3200" dirty="0"/>
              <a:t>查找</a:t>
            </a:r>
            <a:r>
              <a:rPr lang="en-US" altLang="zh-CN" sz="3200" dirty="0"/>
              <a:t>94</a:t>
            </a:r>
            <a:endParaRPr lang="zh-CN" altLang="en-US" sz="3200" dirty="0"/>
          </a:p>
        </p:txBody>
      </p:sp>
      <p:cxnSp>
        <p:nvCxnSpPr>
          <p:cNvPr id="19" name="直接箭头连接符 18">
            <a:extLst>
              <a:ext uri="{FF2B5EF4-FFF2-40B4-BE49-F238E27FC236}">
                <a16:creationId xmlns:a16="http://schemas.microsoft.com/office/drawing/2014/main"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7B770F4-611F-466E-88AA-7402E3D7E713}"/>
              </a:ext>
            </a:extLst>
          </p:cNvPr>
          <p:cNvSpPr/>
          <p:nvPr/>
        </p:nvSpPr>
        <p:spPr>
          <a:xfrm>
            <a:off x="1652297" y="3808496"/>
            <a:ext cx="1415772" cy="584775"/>
          </a:xfrm>
          <a:prstGeom prst="rect">
            <a:avLst/>
          </a:prstGeom>
        </p:spPr>
        <p:txBody>
          <a:bodyPr wrap="none">
            <a:spAutoFit/>
          </a:bodyPr>
          <a:lstStyle/>
          <a:p>
            <a:pPr lvl="0" defTabSz="914400">
              <a:defRPr/>
            </a:pPr>
            <a:r>
              <a:rPr lang="zh-CN" altLang="en-US" sz="3200" dirty="0"/>
              <a:t>插入</a:t>
            </a:r>
            <a:r>
              <a:rPr lang="en-US" altLang="zh-CN" sz="3200" dirty="0"/>
              <a:t>94</a:t>
            </a:r>
            <a:endParaRPr lang="zh-CN" altLang="en-US" sz="3200" dirty="0"/>
          </a:p>
        </p:txBody>
      </p:sp>
      <p:pic>
        <p:nvPicPr>
          <p:cNvPr id="6" name="图片 5">
            <a:extLst>
              <a:ext uri="{FF2B5EF4-FFF2-40B4-BE49-F238E27FC236}">
                <a16:creationId xmlns:a16="http://schemas.microsoft.com/office/drawing/2014/main"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spTree>
    <p:extLst>
      <p:ext uri="{BB962C8B-B14F-4D97-AF65-F5344CB8AC3E}">
        <p14:creationId xmlns:p14="http://schemas.microsoft.com/office/powerpoint/2010/main" val="14241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33</a:t>
            </a:fld>
            <a:endParaRPr lang="zh-CN" altLang="en-US"/>
          </a:p>
        </p:txBody>
      </p:sp>
      <p:pic>
        <p:nvPicPr>
          <p:cNvPr id="13" name="图片 12">
            <a:extLst>
              <a:ext uri="{FF2B5EF4-FFF2-40B4-BE49-F238E27FC236}">
                <a16:creationId xmlns:a16="http://schemas.microsoft.com/office/drawing/2014/main"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cxnSp>
        <p:nvCxnSpPr>
          <p:cNvPr id="19" name="直接箭头连接符 18">
            <a:extLst>
              <a:ext uri="{FF2B5EF4-FFF2-40B4-BE49-F238E27FC236}">
                <a16:creationId xmlns:a16="http://schemas.microsoft.com/office/drawing/2014/main"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pic>
        <p:nvPicPr>
          <p:cNvPr id="7" name="图片 6">
            <a:extLst>
              <a:ext uri="{FF2B5EF4-FFF2-40B4-BE49-F238E27FC236}">
                <a16:creationId xmlns:a16="http://schemas.microsoft.com/office/drawing/2014/main" id="{DAAC927D-1EC2-4C6C-8316-EB08701AC4D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9350" y="3138266"/>
            <a:ext cx="6703024" cy="761794"/>
          </a:xfrm>
          <a:prstGeom prst="rect">
            <a:avLst/>
          </a:prstGeom>
        </p:spPr>
      </p:pic>
      <p:pic>
        <p:nvPicPr>
          <p:cNvPr id="10" name="图片 9">
            <a:extLst>
              <a:ext uri="{FF2B5EF4-FFF2-40B4-BE49-F238E27FC236}">
                <a16:creationId xmlns:a16="http://schemas.microsoft.com/office/drawing/2014/main" id="{AF9E4962-E55B-4F45-B54D-2A62FD4035B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212" y="4364440"/>
            <a:ext cx="6995928" cy="1213703"/>
          </a:xfrm>
          <a:prstGeom prst="rect">
            <a:avLst/>
          </a:prstGeom>
        </p:spPr>
      </p:pic>
    </p:spTree>
    <p:extLst>
      <p:ext uri="{BB962C8B-B14F-4D97-AF65-F5344CB8AC3E}">
        <p14:creationId xmlns:p14="http://schemas.microsoft.com/office/powerpoint/2010/main" val="192356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二、二叉排序树（生成）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34</a:t>
            </a:fld>
            <a:endParaRPr lang="zh-CN" altLang="en-US"/>
          </a:p>
        </p:txBody>
      </p:sp>
      <p:pic>
        <p:nvPicPr>
          <p:cNvPr id="5" name="图片 4">
            <a:extLst>
              <a:ext uri="{FF2B5EF4-FFF2-40B4-BE49-F238E27FC236}">
                <a16:creationId xmlns:a16="http://schemas.microsoft.com/office/drawing/2014/main" id="{FE7812AD-0404-4DF7-9DE9-68866B17AC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060" y="2889197"/>
            <a:ext cx="5448237" cy="679729"/>
          </a:xfrm>
          <a:prstGeom prst="rect">
            <a:avLst/>
          </a:prstGeom>
        </p:spPr>
      </p:pic>
      <p:pic>
        <p:nvPicPr>
          <p:cNvPr id="9" name="图片 8">
            <a:extLst>
              <a:ext uri="{FF2B5EF4-FFF2-40B4-BE49-F238E27FC236}">
                <a16:creationId xmlns:a16="http://schemas.microsoft.com/office/drawing/2014/main" id="{D1068F18-F1A8-46B0-81FE-1D9BCE5502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8610" y="3673864"/>
            <a:ext cx="430544" cy="422019"/>
          </a:xfrm>
          <a:prstGeom prst="rect">
            <a:avLst/>
          </a:prstGeom>
        </p:spPr>
      </p:pic>
      <p:pic>
        <p:nvPicPr>
          <p:cNvPr id="12" name="图片 11">
            <a:extLst>
              <a:ext uri="{FF2B5EF4-FFF2-40B4-BE49-F238E27FC236}">
                <a16:creationId xmlns:a16="http://schemas.microsoft.com/office/drawing/2014/main" id="{D4BA4597-7251-423F-AF89-4FEC611546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8447" y="3586455"/>
            <a:ext cx="7746086" cy="2519975"/>
          </a:xfrm>
          <a:prstGeom prst="rect">
            <a:avLst/>
          </a:prstGeom>
        </p:spPr>
      </p:pic>
    </p:spTree>
    <p:extLst>
      <p:ext uri="{BB962C8B-B14F-4D97-AF65-F5344CB8AC3E}">
        <p14:creationId xmlns:p14="http://schemas.microsoft.com/office/powerpoint/2010/main" val="6895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二、二叉排序树（遍历）</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35</a:t>
            </a:fld>
            <a:endParaRPr lang="zh-CN" altLang="en-US"/>
          </a:p>
        </p:txBody>
      </p:sp>
      <p:pic>
        <p:nvPicPr>
          <p:cNvPr id="6" name="图片 5">
            <a:extLst>
              <a:ext uri="{FF2B5EF4-FFF2-40B4-BE49-F238E27FC236}">
                <a16:creationId xmlns:a16="http://schemas.microsoft.com/office/drawing/2014/main" id="{17D411C4-50CC-4592-A0FC-1F97D486CD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2722" y="3010191"/>
            <a:ext cx="4112695" cy="2936965"/>
          </a:xfrm>
          <a:prstGeom prst="rect">
            <a:avLst/>
          </a:prstGeom>
        </p:spPr>
      </p:pic>
      <p:pic>
        <p:nvPicPr>
          <p:cNvPr id="7" name="图片 6">
            <a:extLst>
              <a:ext uri="{FF2B5EF4-FFF2-40B4-BE49-F238E27FC236}">
                <a16:creationId xmlns:a16="http://schemas.microsoft.com/office/drawing/2014/main" id="{F5767381-7DBA-49FC-9BBC-652890F99EAA}"/>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90964" y="4794271"/>
            <a:ext cx="3109026" cy="432699"/>
          </a:xfrm>
          <a:prstGeom prst="rect">
            <a:avLst/>
          </a:prstGeom>
        </p:spPr>
      </p:pic>
      <p:grpSp>
        <p:nvGrpSpPr>
          <p:cNvPr id="13" name="组合 12">
            <a:extLst>
              <a:ext uri="{FF2B5EF4-FFF2-40B4-BE49-F238E27FC236}">
                <a16:creationId xmlns:a16="http://schemas.microsoft.com/office/drawing/2014/main" id="{6983F9C3-C1E1-4F9A-88B4-86566C01E4D2}"/>
              </a:ext>
            </a:extLst>
          </p:cNvPr>
          <p:cNvGrpSpPr/>
          <p:nvPr/>
        </p:nvGrpSpPr>
        <p:grpSpPr>
          <a:xfrm>
            <a:off x="4790964" y="3419838"/>
            <a:ext cx="4434422" cy="387129"/>
            <a:chOff x="4790964" y="3460317"/>
            <a:chExt cx="4434422" cy="387129"/>
          </a:xfrm>
        </p:grpSpPr>
        <p:pic>
          <p:nvPicPr>
            <p:cNvPr id="10" name="图片 9">
              <a:extLst>
                <a:ext uri="{FF2B5EF4-FFF2-40B4-BE49-F238E27FC236}">
                  <a16:creationId xmlns:a16="http://schemas.microsoft.com/office/drawing/2014/main" id="{EB30B4B4-3FC7-4F7D-883C-BFB381F3FB0F}"/>
                </a:ext>
              </a:extLst>
            </p:cNvPr>
            <p:cNvPicPr>
              <a:picLocks noChangeAspect="1"/>
            </p:cNvPicPr>
            <p:nvPr/>
          </p:nvPicPr>
          <p:blipFill rotWithShape="1">
            <a:blip r:embed="rId5">
              <a:clrChange>
                <a:clrFrom>
                  <a:srgbClr val="FFFFFF"/>
                </a:clrFrom>
                <a:clrTo>
                  <a:srgbClr val="FFFFFF">
                    <a:alpha val="0"/>
                  </a:srgbClr>
                </a:clrTo>
              </a:clrChange>
            </a:blip>
            <a:srcRect l="10487" t="5096"/>
            <a:stretch/>
          </p:blipFill>
          <p:spPr>
            <a:xfrm>
              <a:off x="4790964" y="3460317"/>
              <a:ext cx="3286236" cy="387129"/>
            </a:xfrm>
            <a:prstGeom prst="rect">
              <a:avLst/>
            </a:prstGeom>
          </p:spPr>
        </p:pic>
        <p:pic>
          <p:nvPicPr>
            <p:cNvPr id="11" name="图片 10">
              <a:extLst>
                <a:ext uri="{FF2B5EF4-FFF2-40B4-BE49-F238E27FC236}">
                  <a16:creationId xmlns:a16="http://schemas.microsoft.com/office/drawing/2014/main" id="{63852815-5827-41D6-8402-27ABC45269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77200" y="3460317"/>
              <a:ext cx="1148186" cy="387128"/>
            </a:xfrm>
            <a:prstGeom prst="rect">
              <a:avLst/>
            </a:prstGeom>
          </p:spPr>
        </p:pic>
      </p:grpSp>
      <p:pic>
        <p:nvPicPr>
          <p:cNvPr id="14" name="图片 13">
            <a:extLst>
              <a:ext uri="{FF2B5EF4-FFF2-40B4-BE49-F238E27FC236}">
                <a16:creationId xmlns:a16="http://schemas.microsoft.com/office/drawing/2014/main" id="{D1CCF29D-6F3F-4A75-9ABD-BB6D75EBE0A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2792" y="3871568"/>
            <a:ext cx="6687500" cy="425520"/>
          </a:xfrm>
          <a:prstGeom prst="rect">
            <a:avLst/>
          </a:prstGeom>
        </p:spPr>
      </p:pic>
    </p:spTree>
    <p:extLst>
      <p:ext uri="{BB962C8B-B14F-4D97-AF65-F5344CB8AC3E}">
        <p14:creationId xmlns:p14="http://schemas.microsoft.com/office/powerpoint/2010/main" val="129061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二、关键字（</a:t>
            </a:r>
            <a:r>
              <a:rPr lang="en-US" altLang="zh-CN" sz="2800" dirty="0"/>
              <a:t>key</a:t>
            </a:r>
            <a:r>
              <a:rPr lang="zh-CN" altLang="en-US" sz="2800" dirty="0"/>
              <a:t>）</a:t>
            </a:r>
            <a:endParaRPr lang="en-US" altLang="zh-CN" sz="2800" dirty="0"/>
          </a:p>
          <a:p>
            <a:pPr lvl="1"/>
            <a:r>
              <a:rPr lang="zh-CN" altLang="en-US" sz="2800" dirty="0"/>
              <a:t>关键字是数据元素（或称 记录）中</a:t>
            </a:r>
            <a:r>
              <a:rPr lang="zh-CN" altLang="en-US" sz="2800" dirty="0">
                <a:solidFill>
                  <a:srgbClr val="0070C0"/>
                </a:solidFill>
              </a:rPr>
              <a:t>某个数据项的值</a:t>
            </a:r>
            <a:r>
              <a:rPr lang="zh-CN" altLang="en-US" sz="2800" dirty="0"/>
              <a:t>，用于标识（或 识别）一个数据元素（或记录）。</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4</a:t>
            </a:fld>
            <a:endParaRPr lang="zh-CN" altLang="en-US"/>
          </a:p>
        </p:txBody>
      </p:sp>
      <p:pic>
        <p:nvPicPr>
          <p:cNvPr id="5" name="图片 4">
            <a:extLst>
              <a:ext uri="{FF2B5EF4-FFF2-40B4-BE49-F238E27FC236}">
                <a16:creationId xmlns:a16="http://schemas.microsoft.com/office/drawing/2014/main" id="{63AD2311-1E5B-4B0B-815D-CA9D13720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65514" y="4713864"/>
            <a:ext cx="8860971" cy="482099"/>
          </a:xfrm>
          <a:prstGeom prst="rect">
            <a:avLst/>
          </a:prstGeom>
        </p:spPr>
      </p:pic>
      <p:pic>
        <p:nvPicPr>
          <p:cNvPr id="6" name="图片 5">
            <a:extLst>
              <a:ext uri="{FF2B5EF4-FFF2-40B4-BE49-F238E27FC236}">
                <a16:creationId xmlns:a16="http://schemas.microsoft.com/office/drawing/2014/main" id="{ECFB8122-B327-4BEE-AA0B-FE1D2A96D5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65514" y="5235470"/>
            <a:ext cx="6952174" cy="533355"/>
          </a:xfrm>
          <a:prstGeom prst="rect">
            <a:avLst/>
          </a:prstGeom>
        </p:spPr>
      </p:pic>
    </p:spTree>
    <p:extLst>
      <p:ext uri="{BB962C8B-B14F-4D97-AF65-F5344CB8AC3E}">
        <p14:creationId xmlns:p14="http://schemas.microsoft.com/office/powerpoint/2010/main" val="221831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三、查找（ </a:t>
            </a:r>
            <a:r>
              <a:rPr lang="en-US" altLang="zh-CN" sz="2800" dirty="0"/>
              <a:t>Search </a:t>
            </a:r>
            <a:r>
              <a:rPr lang="zh-CN" altLang="en-US" sz="2800" dirty="0"/>
              <a:t>）</a:t>
            </a:r>
            <a:endParaRPr lang="en-US" altLang="zh-CN" sz="2800" dirty="0"/>
          </a:p>
          <a:p>
            <a:pPr lvl="1"/>
            <a:r>
              <a:rPr lang="zh-CN" altLang="en-US" sz="2600" dirty="0"/>
              <a:t>查找：给定一个值，在查找表中确定一个其关键字等于给定值得数据元素（或记录）。</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5</a:t>
            </a:fld>
            <a:endParaRPr lang="zh-CN" altLang="en-US"/>
          </a:p>
        </p:txBody>
      </p:sp>
      <p:pic>
        <p:nvPicPr>
          <p:cNvPr id="7" name="图片 6">
            <a:extLst>
              <a:ext uri="{FF2B5EF4-FFF2-40B4-BE49-F238E27FC236}">
                <a16:creationId xmlns:a16="http://schemas.microsoft.com/office/drawing/2014/main" id="{661AE6CF-233B-483E-94AF-A6874599E6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3632" y="4222242"/>
            <a:ext cx="9202479" cy="744678"/>
          </a:xfrm>
          <a:prstGeom prst="rect">
            <a:avLst/>
          </a:prstGeom>
        </p:spPr>
      </p:pic>
      <p:pic>
        <p:nvPicPr>
          <p:cNvPr id="9" name="图片 8">
            <a:extLst>
              <a:ext uri="{FF2B5EF4-FFF2-40B4-BE49-F238E27FC236}">
                <a16:creationId xmlns:a16="http://schemas.microsoft.com/office/drawing/2014/main" id="{5E1414DB-8031-4F1D-8224-EA6606FD795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3632" y="5073452"/>
            <a:ext cx="9410954" cy="621988"/>
          </a:xfrm>
          <a:prstGeom prst="rect">
            <a:avLst/>
          </a:prstGeom>
        </p:spPr>
      </p:pic>
    </p:spTree>
    <p:extLst>
      <p:ext uri="{BB962C8B-B14F-4D97-AF65-F5344CB8AC3E}">
        <p14:creationId xmlns:p14="http://schemas.microsoft.com/office/powerpoint/2010/main" val="395495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四、衡量查找算法的标准</a:t>
            </a:r>
            <a:endParaRPr lang="en-US" altLang="zh-CN" sz="2600" dirty="0"/>
          </a:p>
          <a:p>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6</a:t>
            </a:fld>
            <a:endParaRPr lang="zh-CN" altLang="en-US"/>
          </a:p>
        </p:txBody>
      </p:sp>
      <p:pic>
        <p:nvPicPr>
          <p:cNvPr id="5" name="图片 4">
            <a:extLst>
              <a:ext uri="{FF2B5EF4-FFF2-40B4-BE49-F238E27FC236}">
                <a16:creationId xmlns:a16="http://schemas.microsoft.com/office/drawing/2014/main" id="{AE09713C-3CCB-46AE-9C18-A383A8C9A2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02242" y="3114240"/>
            <a:ext cx="2877230" cy="1383742"/>
          </a:xfrm>
          <a:prstGeom prst="rect">
            <a:avLst/>
          </a:prstGeom>
        </p:spPr>
      </p:pic>
      <p:pic>
        <p:nvPicPr>
          <p:cNvPr id="6" name="图片 5">
            <a:extLst>
              <a:ext uri="{FF2B5EF4-FFF2-40B4-BE49-F238E27FC236}">
                <a16:creationId xmlns:a16="http://schemas.microsoft.com/office/drawing/2014/main" id="{BD97DA5C-41BC-4A55-9588-38B5400DDA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2242" y="4834770"/>
            <a:ext cx="3938587" cy="689127"/>
          </a:xfrm>
          <a:prstGeom prst="rect">
            <a:avLst/>
          </a:prstGeom>
        </p:spPr>
      </p:pic>
    </p:spTree>
    <p:extLst>
      <p:ext uri="{BB962C8B-B14F-4D97-AF65-F5344CB8AC3E}">
        <p14:creationId xmlns:p14="http://schemas.microsoft.com/office/powerpoint/2010/main" val="162704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五、平均查找长度</a:t>
            </a:r>
            <a:r>
              <a:rPr lang="en-US" altLang="zh-CN" sz="2800" dirty="0"/>
              <a:t>ASL</a:t>
            </a:r>
          </a:p>
          <a:p>
            <a:pPr lvl="1"/>
            <a:r>
              <a:rPr lang="zh-CN" altLang="en-US" sz="3200" dirty="0"/>
              <a:t>平均查找长度 定义为确定记录在查找表中的位置所进行的和关键字的比较次数的平均值。</a:t>
            </a:r>
            <a:endParaRPr lang="en-US" altLang="zh-CN" sz="32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第一节 查找的概念</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7</a:t>
            </a:fld>
            <a:endParaRPr lang="zh-CN" altLang="en-US"/>
          </a:p>
        </p:txBody>
      </p:sp>
      <p:pic>
        <p:nvPicPr>
          <p:cNvPr id="7" name="图片 6">
            <a:extLst>
              <a:ext uri="{FF2B5EF4-FFF2-40B4-BE49-F238E27FC236}">
                <a16:creationId xmlns:a16="http://schemas.microsoft.com/office/drawing/2014/main" id="{A52861B5-0FBB-4B3A-A318-A1BF15BAD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89960" y="4045518"/>
            <a:ext cx="2913580" cy="1222283"/>
          </a:xfrm>
          <a:prstGeom prst="rect">
            <a:avLst/>
          </a:prstGeom>
        </p:spPr>
      </p:pic>
      <p:pic>
        <p:nvPicPr>
          <p:cNvPr id="9" name="图片 8">
            <a:extLst>
              <a:ext uri="{FF2B5EF4-FFF2-40B4-BE49-F238E27FC236}">
                <a16:creationId xmlns:a16="http://schemas.microsoft.com/office/drawing/2014/main" id="{64C24BC6-95B6-4469-9F75-FD0B78CB62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72539" y="4688800"/>
            <a:ext cx="7249321" cy="1364681"/>
          </a:xfrm>
          <a:prstGeom prst="rect">
            <a:avLst/>
          </a:prstGeom>
        </p:spPr>
      </p:pic>
    </p:spTree>
    <p:extLst>
      <p:ext uri="{BB962C8B-B14F-4D97-AF65-F5344CB8AC3E}">
        <p14:creationId xmlns:p14="http://schemas.microsoft.com/office/powerpoint/2010/main" val="32350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8</a:t>
            </a:fld>
            <a:endParaRPr lang="zh-CN" altLang="en-US"/>
          </a:p>
        </p:txBody>
      </p:sp>
      <p:pic>
        <p:nvPicPr>
          <p:cNvPr id="5" name="图片 4">
            <a:extLst>
              <a:ext uri="{FF2B5EF4-FFF2-40B4-BE49-F238E27FC236}">
                <a16:creationId xmlns:a16="http://schemas.microsoft.com/office/drawing/2014/main" id="{561E2885-9190-40E9-ACD6-992A5E769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853" y="3063995"/>
            <a:ext cx="6906734" cy="595072"/>
          </a:xfrm>
          <a:prstGeom prst="rect">
            <a:avLst/>
          </a:prstGeom>
        </p:spPr>
      </p:pic>
      <p:pic>
        <p:nvPicPr>
          <p:cNvPr id="6" name="图片 5">
            <a:extLst>
              <a:ext uri="{FF2B5EF4-FFF2-40B4-BE49-F238E27FC236}">
                <a16:creationId xmlns:a16="http://schemas.microsoft.com/office/drawing/2014/main" id="{807B2ED3-FB03-4FD9-82EF-F0DD854451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930" y="3851443"/>
            <a:ext cx="9111093" cy="542914"/>
          </a:xfrm>
          <a:prstGeom prst="rect">
            <a:avLst/>
          </a:prstGeom>
        </p:spPr>
      </p:pic>
      <p:pic>
        <p:nvPicPr>
          <p:cNvPr id="10" name="图片 9">
            <a:extLst>
              <a:ext uri="{FF2B5EF4-FFF2-40B4-BE49-F238E27FC236}">
                <a16:creationId xmlns:a16="http://schemas.microsoft.com/office/drawing/2014/main" id="{FFD457A8-96E6-4AEE-A1E1-6A98CF2D4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589634" y="3898177"/>
            <a:ext cx="2319338" cy="468965"/>
          </a:xfrm>
          <a:prstGeom prst="rect">
            <a:avLst/>
          </a:prstGeom>
        </p:spPr>
      </p:pic>
    </p:spTree>
    <p:extLst>
      <p:ext uri="{BB962C8B-B14F-4D97-AF65-F5344CB8AC3E}">
        <p14:creationId xmlns:p14="http://schemas.microsoft.com/office/powerpoint/2010/main" val="19156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一、顺序查找（算法）</a:t>
            </a:r>
            <a:endParaRPr lang="en-US" altLang="zh-CN" sz="2800" dirty="0"/>
          </a:p>
        </p:txBody>
      </p:sp>
      <p:sp>
        <p:nvSpPr>
          <p:cNvPr id="4" name="矩形 3">
            <a:extLst>
              <a:ext uri="{FF2B5EF4-FFF2-40B4-BE49-F238E27FC236}">
                <a16:creationId xmlns:a16="http://schemas.microsoft.com/office/drawing/2014/main"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id="{098E3DA1-7C4B-46CC-B404-C1A1975CA455}"/>
              </a:ext>
            </a:extLst>
          </p:cNvPr>
          <p:cNvSpPr>
            <a:spLocks noGrp="1"/>
          </p:cNvSpPr>
          <p:nvPr>
            <p:ph type="sldNum" sz="quarter" idx="12"/>
          </p:nvPr>
        </p:nvSpPr>
        <p:spPr/>
        <p:txBody>
          <a:bodyPr/>
          <a:lstStyle/>
          <a:p>
            <a:fld id="{9C08A6B1-A78C-47EB-92DF-8648CDD76AF2}" type="slidenum">
              <a:rPr lang="zh-CN" altLang="en-US" smtClean="0"/>
              <a:t>9</a:t>
            </a:fld>
            <a:endParaRPr lang="zh-CN" altLang="en-US"/>
          </a:p>
        </p:txBody>
      </p:sp>
      <p:pic>
        <p:nvPicPr>
          <p:cNvPr id="7" name="图片 6">
            <a:extLst>
              <a:ext uri="{FF2B5EF4-FFF2-40B4-BE49-F238E27FC236}">
                <a16:creationId xmlns:a16="http://schemas.microsoft.com/office/drawing/2014/main" id="{049E172E-6806-4CD4-B8C3-A5DE330A1E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3607" y="2952485"/>
            <a:ext cx="7040017" cy="3188300"/>
          </a:xfrm>
          <a:prstGeom prst="rect">
            <a:avLst/>
          </a:prstGeom>
        </p:spPr>
      </p:pic>
      <p:sp>
        <p:nvSpPr>
          <p:cNvPr id="9" name="矩形 8">
            <a:extLst>
              <a:ext uri="{FF2B5EF4-FFF2-40B4-BE49-F238E27FC236}">
                <a16:creationId xmlns:a16="http://schemas.microsoft.com/office/drawing/2014/main" id="{75A56D8E-5635-4EBF-925D-DE3B2B9B6FF9}"/>
              </a:ext>
            </a:extLst>
          </p:cNvPr>
          <p:cNvSpPr/>
          <p:nvPr/>
        </p:nvSpPr>
        <p:spPr>
          <a:xfrm>
            <a:off x="3988416" y="6264911"/>
            <a:ext cx="4134465" cy="523220"/>
          </a:xfrm>
          <a:prstGeom prst="rect">
            <a:avLst/>
          </a:prstGeom>
        </p:spPr>
        <p:txBody>
          <a:bodyPr wrap="none">
            <a:spAutoFit/>
          </a:bodyPr>
          <a:lstStyle/>
          <a:p>
            <a:pPr lvl="0" defTabSz="914400">
              <a:defRPr/>
            </a:pPr>
            <a:r>
              <a:rPr lang="zh-CN" altLang="en-US" sz="2800" dirty="0">
                <a:solidFill>
                  <a:srgbClr val="FFFF00"/>
                </a:solidFill>
              </a:rPr>
              <a:t>可不可以从前往后查找？</a:t>
            </a:r>
          </a:p>
        </p:txBody>
      </p:sp>
    </p:spTree>
    <p:extLst>
      <p:ext uri="{BB962C8B-B14F-4D97-AF65-F5344CB8AC3E}">
        <p14:creationId xmlns:p14="http://schemas.microsoft.com/office/powerpoint/2010/main" val="16911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4">
      <a:majorFont>
        <a:latin typeface="Times New Roman"/>
        <a:ea typeface="宋体"/>
        <a:cs typeface=""/>
      </a:majorFont>
      <a:minorFont>
        <a:latin typeface="Times New Roman"/>
        <a:ea typeface="宋体"/>
        <a:cs typeface=""/>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16922</TotalTime>
  <Words>997</Words>
  <Application>Microsoft Office PowerPoint</Application>
  <PresentationFormat>宽屏</PresentationFormat>
  <Paragraphs>207</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等线</vt:lpstr>
      <vt:lpstr>华文彩云</vt:lpstr>
      <vt:lpstr>华文隶书</vt:lpstr>
      <vt:lpstr>宋体</vt:lpstr>
      <vt:lpstr>Arial</vt:lpstr>
      <vt:lpstr>Times New Roman</vt:lpstr>
      <vt:lpstr>画廊</vt:lpstr>
      <vt:lpstr>数据结构</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zhoufei</cp:lastModifiedBy>
  <cp:revision>1016</cp:revision>
  <cp:lastPrinted>2018-09-20T09:36:46Z</cp:lastPrinted>
  <dcterms:created xsi:type="dcterms:W3CDTF">2018-09-04T02:30:21Z</dcterms:created>
  <dcterms:modified xsi:type="dcterms:W3CDTF">2020-11-29T23:32:31Z</dcterms:modified>
</cp:coreProperties>
</file>